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Lst>
  <p:notesMasterIdLst>
    <p:notesMasterId r:id="rId21"/>
  </p:notesMasterIdLst>
  <p:handoutMasterIdLst>
    <p:handoutMasterId r:id="rId22"/>
  </p:handoutMasterIdLst>
  <p:sldIdLst>
    <p:sldId id="263" r:id="rId3"/>
    <p:sldId id="257" r:id="rId4"/>
    <p:sldId id="259" r:id="rId5"/>
    <p:sldId id="260" r:id="rId6"/>
    <p:sldId id="291" r:id="rId7"/>
    <p:sldId id="261" r:id="rId8"/>
    <p:sldId id="262" r:id="rId9"/>
    <p:sldId id="281" r:id="rId10"/>
    <p:sldId id="283" r:id="rId11"/>
    <p:sldId id="284" r:id="rId12"/>
    <p:sldId id="264" r:id="rId13"/>
    <p:sldId id="288" r:id="rId14"/>
    <p:sldId id="282" r:id="rId15"/>
    <p:sldId id="285" r:id="rId16"/>
    <p:sldId id="287" r:id="rId17"/>
    <p:sldId id="289" r:id="rId18"/>
    <p:sldId id="290" r:id="rId19"/>
    <p:sldId id="286" r:id="rId20"/>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olo" id="{4F4BB5BE-D723-5A4B-8A6B-142595899B66}">
          <p14:sldIdLst>
            <p14:sldId id="263"/>
          </p14:sldIdLst>
        </p14:section>
        <p14:section name="Contenuto" id="{CE9D6EBA-9EBD-6C4E-9C40-A535BB658B80}">
          <p14:sldIdLst>
            <p14:sldId id="257"/>
            <p14:sldId id="259"/>
            <p14:sldId id="260"/>
            <p14:sldId id="291"/>
            <p14:sldId id="261"/>
            <p14:sldId id="262"/>
            <p14:sldId id="281"/>
            <p14:sldId id="283"/>
            <p14:sldId id="284"/>
            <p14:sldId id="264"/>
            <p14:sldId id="288"/>
            <p14:sldId id="282"/>
            <p14:sldId id="285"/>
            <p14:sldId id="287"/>
            <p14:sldId id="289"/>
            <p14:sldId id="290"/>
            <p14:sldId id="28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0A23"/>
    <a:srgbClr val="D6DFDC"/>
    <a:srgbClr val="A0B7AF"/>
    <a:srgbClr val="A0B700"/>
    <a:srgbClr val="DD75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03" autoAdjust="0"/>
    <p:restoredTop sz="94513" autoAdjust="0"/>
  </p:normalViewPr>
  <p:slideViewPr>
    <p:cSldViewPr snapToGrid="0" snapToObjects="1">
      <p:cViewPr varScale="1">
        <p:scale>
          <a:sx n="108" d="100"/>
          <a:sy n="108" d="100"/>
        </p:scale>
        <p:origin x="14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3ED9CF-C5BC-3141-AFA2-28EE31823115}" type="datetimeFigureOut">
              <a:rPr lang="it-IT" smtClean="0"/>
              <a:t>11/02/2020</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D04F822-E781-D24C-A895-617EFF1DD27A}" type="slidenum">
              <a:rPr lang="it-IT" smtClean="0"/>
              <a:t>‹N›</a:t>
            </a:fld>
            <a:endParaRPr lang="it-IT"/>
          </a:p>
        </p:txBody>
      </p:sp>
    </p:spTree>
    <p:extLst>
      <p:ext uri="{BB962C8B-B14F-4D97-AF65-F5344CB8AC3E}">
        <p14:creationId xmlns:p14="http://schemas.microsoft.com/office/powerpoint/2010/main" val="28094553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3C7FE8-0810-DD4F-948A-0458E89EF97C}" type="datetimeFigureOut">
              <a:rPr lang="it-IT" smtClean="0"/>
              <a:t>11/02/2020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A32352-6C5A-FC48-9E97-D8C021565323}" type="slidenum">
              <a:rPr lang="it-IT" smtClean="0"/>
              <a:t>‹N›</a:t>
            </a:fld>
            <a:endParaRPr lang="it-IT"/>
          </a:p>
        </p:txBody>
      </p:sp>
    </p:spTree>
    <p:extLst>
      <p:ext uri="{BB962C8B-B14F-4D97-AF65-F5344CB8AC3E}">
        <p14:creationId xmlns:p14="http://schemas.microsoft.com/office/powerpoint/2010/main" val="36052809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812EE872-AF53-7B45-AC49-D0F7879B4F19}" type="datetime1">
              <a:rPr lang="it-IT" smtClean="0"/>
              <a:t>11/02/2020</a:t>
            </a:fld>
            <a:endParaRPr lang="it-IT"/>
          </a:p>
        </p:txBody>
      </p:sp>
      <p:sp>
        <p:nvSpPr>
          <p:cNvPr id="6" name="Segnaposto numero diapositiva 5"/>
          <p:cNvSpPr>
            <a:spLocks noGrp="1"/>
          </p:cNvSpPr>
          <p:nvPr>
            <p:ph type="sldNum" sz="quarter" idx="12"/>
          </p:nvPr>
        </p:nvSpPr>
        <p:spPr/>
        <p:txBody>
          <a:bodyPr/>
          <a:lstStyle/>
          <a:p>
            <a:fld id="{559452BF-2FED-2D47-B1C7-233827D67781}" type="slidenum">
              <a:rPr lang="it-IT" smtClean="0"/>
              <a:t>‹N›</a:t>
            </a:fld>
            <a:endParaRPr lang="it-IT"/>
          </a:p>
        </p:txBody>
      </p:sp>
      <p:sp>
        <p:nvSpPr>
          <p:cNvPr id="7" name="Ovale 6"/>
          <p:cNvSpPr/>
          <p:nvPr userDrawn="1"/>
        </p:nvSpPr>
        <p:spPr>
          <a:xfrm rot="3761341">
            <a:off x="320267" y="5878213"/>
            <a:ext cx="621658" cy="10351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 name="Immagine 7" descr="ELENC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836" y="6175525"/>
            <a:ext cx="464590" cy="459592"/>
          </a:xfrm>
          <a:prstGeom prst="rect">
            <a:avLst/>
          </a:prstGeom>
        </p:spPr>
      </p:pic>
      <p:pic>
        <p:nvPicPr>
          <p:cNvPr id="9" name="Immagine 8" descr="GetAP_ML_cmky.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2691" y="174627"/>
            <a:ext cx="1142886" cy="1219174"/>
          </a:xfrm>
          <a:prstGeom prst="rect">
            <a:avLst/>
          </a:prstGeom>
        </p:spPr>
      </p:pic>
    </p:spTree>
    <p:extLst>
      <p:ext uri="{BB962C8B-B14F-4D97-AF65-F5344CB8AC3E}">
        <p14:creationId xmlns:p14="http://schemas.microsoft.com/office/powerpoint/2010/main" val="354214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32B95745-DD98-BB47-A64B-B479C1C98239}" type="datetimeFigureOut">
              <a:rPr lang="it-IT" smtClean="0">
                <a:solidFill>
                  <a:prstClr val="black">
                    <a:tint val="75000"/>
                  </a:prstClr>
                </a:solidFill>
                <a:latin typeface="Calibri"/>
              </a:rPr>
              <a:pPr/>
              <a:t>11/02/2020</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87048C1C-198F-414C-84FF-C2E204AD4FF6}"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751355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32B95745-DD98-BB47-A64B-B479C1C98239}" type="datetimeFigureOut">
              <a:rPr lang="it-IT" smtClean="0">
                <a:solidFill>
                  <a:prstClr val="black">
                    <a:tint val="75000"/>
                  </a:prstClr>
                </a:solidFill>
                <a:latin typeface="Calibri"/>
              </a:rPr>
              <a:pPr/>
              <a:t>11/02/2020</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87048C1C-198F-414C-84FF-C2E204AD4FF6}"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779065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2B95745-DD98-BB47-A64B-B479C1C98239}" type="datetimeFigureOut">
              <a:rPr lang="it-IT" smtClean="0">
                <a:solidFill>
                  <a:prstClr val="black">
                    <a:tint val="75000"/>
                  </a:prstClr>
                </a:solidFill>
                <a:latin typeface="Calibri"/>
              </a:rPr>
              <a:pPr/>
              <a:t>11/02/2020</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87048C1C-198F-414C-84FF-C2E204AD4FF6}"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87056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2B95745-DD98-BB47-A64B-B479C1C98239}" type="datetimeFigureOut">
              <a:rPr lang="it-IT" smtClean="0">
                <a:solidFill>
                  <a:prstClr val="black">
                    <a:tint val="75000"/>
                  </a:prstClr>
                </a:solidFill>
                <a:latin typeface="Calibri"/>
              </a:rPr>
              <a:pPr/>
              <a:t>11/02/2020</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87048C1C-198F-414C-84FF-C2E204AD4FF6}"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38939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4F527158-D085-1044-A623-85E170B0077D}" type="datetime1">
              <a:rPr lang="it-IT" smtClean="0"/>
              <a:t>11/02/2020</a:t>
            </a:fld>
            <a:endParaRPr lang="it-IT"/>
          </a:p>
        </p:txBody>
      </p:sp>
      <p:sp>
        <p:nvSpPr>
          <p:cNvPr id="6" name="Segnaposto numero diapositiva 5"/>
          <p:cNvSpPr>
            <a:spLocks noGrp="1"/>
          </p:cNvSpPr>
          <p:nvPr>
            <p:ph type="sldNum" sz="quarter" idx="12"/>
          </p:nvPr>
        </p:nvSpPr>
        <p:spPr/>
        <p:txBody>
          <a:bodyPr/>
          <a:lstStyle/>
          <a:p>
            <a:fld id="{559452BF-2FED-2D47-B1C7-233827D67781}" type="slidenum">
              <a:rPr lang="it-IT" smtClean="0"/>
              <a:t>‹N›</a:t>
            </a:fld>
            <a:endParaRPr lang="it-IT"/>
          </a:p>
        </p:txBody>
      </p:sp>
      <p:sp>
        <p:nvSpPr>
          <p:cNvPr id="7" name="Ovale 6"/>
          <p:cNvSpPr/>
          <p:nvPr userDrawn="1"/>
        </p:nvSpPr>
        <p:spPr>
          <a:xfrm rot="3761341">
            <a:off x="320267" y="5878213"/>
            <a:ext cx="621658" cy="10351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 name="Immagine 7" descr="ELENC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836" y="6175525"/>
            <a:ext cx="464590" cy="459592"/>
          </a:xfrm>
          <a:prstGeom prst="rect">
            <a:avLst/>
          </a:prstGeom>
        </p:spPr>
      </p:pic>
      <p:pic>
        <p:nvPicPr>
          <p:cNvPr id="9" name="Immagine 8" descr="GetAP_ML_cmky.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2691" y="174627"/>
            <a:ext cx="1142886" cy="1219174"/>
          </a:xfrm>
          <a:prstGeom prst="rect">
            <a:avLst/>
          </a:prstGeom>
        </p:spPr>
      </p:pic>
    </p:spTree>
    <p:extLst>
      <p:ext uri="{BB962C8B-B14F-4D97-AF65-F5344CB8AC3E}">
        <p14:creationId xmlns:p14="http://schemas.microsoft.com/office/powerpoint/2010/main" val="1730095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32B95745-DD98-BB47-A64B-B479C1C98239}" type="datetimeFigureOut">
              <a:rPr lang="it-IT" smtClean="0">
                <a:solidFill>
                  <a:prstClr val="black">
                    <a:tint val="75000"/>
                  </a:prstClr>
                </a:solidFill>
                <a:latin typeface="Calibri"/>
              </a:rPr>
              <a:pPr/>
              <a:t>11/02/2020</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87048C1C-198F-414C-84FF-C2E204AD4FF6}"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530796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2B95745-DD98-BB47-A64B-B479C1C98239}" type="datetimeFigureOut">
              <a:rPr lang="it-IT" smtClean="0">
                <a:solidFill>
                  <a:prstClr val="black">
                    <a:tint val="75000"/>
                  </a:prstClr>
                </a:solidFill>
                <a:latin typeface="Calibri"/>
              </a:rPr>
              <a:pPr/>
              <a:t>11/02/2020</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87048C1C-198F-414C-84FF-C2E204AD4FF6}"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67917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32B95745-DD98-BB47-A64B-B479C1C98239}" type="datetimeFigureOut">
              <a:rPr lang="it-IT" smtClean="0">
                <a:solidFill>
                  <a:prstClr val="black">
                    <a:tint val="75000"/>
                  </a:prstClr>
                </a:solidFill>
                <a:latin typeface="Calibri"/>
              </a:rPr>
              <a:pPr/>
              <a:t>11/02/2020</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87048C1C-198F-414C-84FF-C2E204AD4FF6}"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861989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32B95745-DD98-BB47-A64B-B479C1C98239}" type="datetimeFigureOut">
              <a:rPr lang="it-IT" smtClean="0">
                <a:solidFill>
                  <a:prstClr val="black">
                    <a:tint val="75000"/>
                  </a:prstClr>
                </a:solidFill>
                <a:latin typeface="Calibri"/>
              </a:rPr>
              <a:pPr/>
              <a:t>11/02/2020</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87048C1C-198F-414C-84FF-C2E204AD4FF6}"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516418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32B95745-DD98-BB47-A64B-B479C1C98239}" type="datetimeFigureOut">
              <a:rPr lang="it-IT" smtClean="0">
                <a:solidFill>
                  <a:prstClr val="black">
                    <a:tint val="75000"/>
                  </a:prstClr>
                </a:solidFill>
                <a:latin typeface="Calibri"/>
              </a:rPr>
              <a:pPr/>
              <a:t>11/02/2020</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87048C1C-198F-414C-84FF-C2E204AD4FF6}"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25827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32B95745-DD98-BB47-A64B-B479C1C98239}" type="datetimeFigureOut">
              <a:rPr lang="it-IT" smtClean="0">
                <a:solidFill>
                  <a:prstClr val="black">
                    <a:tint val="75000"/>
                  </a:prstClr>
                </a:solidFill>
                <a:latin typeface="Calibri"/>
              </a:rPr>
              <a:pPr/>
              <a:t>11/02/2020</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87048C1C-198F-414C-84FF-C2E204AD4FF6}"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737013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2B95745-DD98-BB47-A64B-B479C1C98239}" type="datetimeFigureOut">
              <a:rPr lang="it-IT" smtClean="0">
                <a:solidFill>
                  <a:prstClr val="black">
                    <a:tint val="75000"/>
                  </a:prstClr>
                </a:solidFill>
                <a:latin typeface="Calibri"/>
              </a:rPr>
              <a:pPr/>
              <a:t>11/02/2020</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87048C1C-198F-414C-84FF-C2E204AD4FF6}"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8309462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egnaposto data 3"/>
          <p:cNvSpPr>
            <a:spLocks noGrp="1"/>
          </p:cNvSpPr>
          <p:nvPr>
            <p:ph type="dt" sz="half" idx="2"/>
          </p:nvPr>
        </p:nvSpPr>
        <p:spPr>
          <a:xfrm>
            <a:off x="6249962" y="140686"/>
            <a:ext cx="2133600" cy="221904"/>
          </a:xfrm>
          <a:prstGeom prst="rect">
            <a:avLst/>
          </a:prstGeom>
        </p:spPr>
        <p:txBody>
          <a:bodyPr vert="horz" lIns="91440" tIns="45720" rIns="91440" bIns="45720" rtlCol="0" anchor="ctr"/>
          <a:lstStyle>
            <a:lvl1pPr algn="r">
              <a:defRPr sz="900">
                <a:solidFill>
                  <a:schemeClr val="tx1">
                    <a:tint val="75000"/>
                  </a:schemeClr>
                </a:solidFill>
                <a:latin typeface="Trebuchet MS"/>
                <a:cs typeface="Trebuchet MS"/>
              </a:defRPr>
            </a:lvl1pPr>
          </a:lstStyle>
          <a:p>
            <a:fld id="{BDB77D98-C8FC-F047-9D46-4135865C2DE9}" type="datetime1">
              <a:rPr lang="it-IT" smtClean="0"/>
              <a:t>11/02/2020</a:t>
            </a:fld>
            <a:endParaRPr lang="it-IT" dirty="0"/>
          </a:p>
        </p:txBody>
      </p:sp>
      <p:sp>
        <p:nvSpPr>
          <p:cNvPr id="6" name="Segnaposto numero diapositiva 5"/>
          <p:cNvSpPr>
            <a:spLocks noGrp="1"/>
          </p:cNvSpPr>
          <p:nvPr>
            <p:ph type="sldNum" sz="quarter" idx="4"/>
          </p:nvPr>
        </p:nvSpPr>
        <p:spPr>
          <a:xfrm>
            <a:off x="6782327" y="122190"/>
            <a:ext cx="2133600" cy="240400"/>
          </a:xfrm>
          <a:prstGeom prst="rect">
            <a:avLst/>
          </a:prstGeom>
        </p:spPr>
        <p:txBody>
          <a:bodyPr vert="horz" lIns="91440" tIns="45720" rIns="91440" bIns="45720" rtlCol="0" anchor="ctr"/>
          <a:lstStyle>
            <a:lvl1pPr algn="r">
              <a:defRPr sz="1200">
                <a:solidFill>
                  <a:srgbClr val="490A23"/>
                </a:solidFill>
                <a:latin typeface="Trebuchet MS"/>
                <a:cs typeface="Trebuchet MS"/>
              </a:defRPr>
            </a:lvl1pPr>
          </a:lstStyle>
          <a:p>
            <a:fld id="{559452BF-2FED-2D47-B1C7-233827D67781}" type="slidenum">
              <a:rPr lang="it-IT" smtClean="0"/>
              <a:pPr/>
              <a:t>‹N›</a:t>
            </a:fld>
            <a:endParaRPr lang="it-IT" dirty="0"/>
          </a:p>
        </p:txBody>
      </p:sp>
      <p:sp>
        <p:nvSpPr>
          <p:cNvPr id="7" name="Rettangolo 6"/>
          <p:cNvSpPr/>
          <p:nvPr userDrawn="1"/>
        </p:nvSpPr>
        <p:spPr>
          <a:xfrm>
            <a:off x="0" y="6167685"/>
            <a:ext cx="9144000" cy="692695"/>
          </a:xfrm>
          <a:prstGeom prst="rect">
            <a:avLst/>
          </a:prstGeom>
          <a:solidFill>
            <a:srgbClr val="A0B7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A0B7AF"/>
              </a:solidFill>
            </a:endParaRPr>
          </a:p>
        </p:txBody>
      </p:sp>
      <p:sp>
        <p:nvSpPr>
          <p:cNvPr id="8" name="Ovale 7"/>
          <p:cNvSpPr/>
          <p:nvPr userDrawn="1"/>
        </p:nvSpPr>
        <p:spPr>
          <a:xfrm rot="5400000">
            <a:off x="3998634" y="1575856"/>
            <a:ext cx="1146729" cy="914400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9" name="Immagine 8"/>
          <p:cNvPicPr>
            <a:picLocks noChangeAspect="1"/>
          </p:cNvPicPr>
          <p:nvPr userDrawn="1"/>
        </p:nvPicPr>
        <p:blipFill>
          <a:blip r:embed="rId4"/>
          <a:stretch>
            <a:fillRect/>
          </a:stretch>
        </p:blipFill>
        <p:spPr>
          <a:xfrm>
            <a:off x="8056850" y="501956"/>
            <a:ext cx="871905" cy="227059"/>
          </a:xfrm>
          <a:prstGeom prst="rect">
            <a:avLst/>
          </a:prstGeom>
        </p:spPr>
      </p:pic>
      <p:cxnSp>
        <p:nvCxnSpPr>
          <p:cNvPr id="10" name="Connettore 1 9"/>
          <p:cNvCxnSpPr/>
          <p:nvPr userDrawn="1"/>
        </p:nvCxnSpPr>
        <p:spPr>
          <a:xfrm flipH="1">
            <a:off x="7805874" y="412160"/>
            <a:ext cx="1338125" cy="0"/>
          </a:xfrm>
          <a:prstGeom prst="line">
            <a:avLst/>
          </a:prstGeom>
          <a:ln w="3175" cmpd="sng">
            <a:solidFill>
              <a:srgbClr val="A0B7A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7033094"/>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B95745-DD98-BB47-A64B-B479C1C98239}" type="datetimeFigureOut">
              <a:rPr lang="it-IT" smtClean="0">
                <a:solidFill>
                  <a:prstClr val="black">
                    <a:tint val="75000"/>
                  </a:prstClr>
                </a:solidFill>
                <a:latin typeface="Calibri"/>
              </a:rPr>
              <a:pPr/>
              <a:t>11/02/2020</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048C1C-198F-414C-84FF-C2E204AD4FF6}"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965153014"/>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raiplay.it/video/2019/02/IO-SONO-ROSA-PARKS-2a4046d9-14be-4b0a-87bd-518deae120b4.html" TargetMode="External"/><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conngi.it/il-manifesto/" TargetMode="External"/><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s://summitdiaspore.org/summit-delle-diaspore/" TargetMode="External"/><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hyperlink" Target="http://conngi.it/" TargetMode="External"/><Relationship Id="rId5" Type="http://schemas.openxmlformats.org/officeDocument/2006/relationships/hyperlink" Target="http://www.italianisenzacittadinanza.it/" TargetMode="Externa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6167685"/>
            <a:ext cx="9144000" cy="692695"/>
          </a:xfrm>
          <a:prstGeom prst="rect">
            <a:avLst/>
          </a:prstGeom>
          <a:solidFill>
            <a:srgbClr val="A0B7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A0B7AF"/>
              </a:solidFill>
              <a:latin typeface="Calibri"/>
            </a:endParaRPr>
          </a:p>
        </p:txBody>
      </p:sp>
      <p:sp>
        <p:nvSpPr>
          <p:cNvPr id="10" name="Ovale 9"/>
          <p:cNvSpPr/>
          <p:nvPr/>
        </p:nvSpPr>
        <p:spPr>
          <a:xfrm rot="5400000">
            <a:off x="3998634" y="1575856"/>
            <a:ext cx="1146729" cy="914400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latin typeface="Calibri"/>
            </a:endParaRPr>
          </a:p>
        </p:txBody>
      </p:sp>
      <p:pic>
        <p:nvPicPr>
          <p:cNvPr id="5" name="Immagine 4" descr="GetAP_ML_cmk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6059" y="666396"/>
            <a:ext cx="3381124" cy="3606816"/>
          </a:xfrm>
          <a:prstGeom prst="rect">
            <a:avLst/>
          </a:prstGeom>
        </p:spPr>
      </p:pic>
      <p:sp>
        <p:nvSpPr>
          <p:cNvPr id="6" name="Sottotitolo 2"/>
          <p:cNvSpPr txBox="1">
            <a:spLocks/>
          </p:cNvSpPr>
          <p:nvPr/>
        </p:nvSpPr>
        <p:spPr>
          <a:xfrm>
            <a:off x="2302884" y="5386524"/>
            <a:ext cx="1094590" cy="116077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it-IT" sz="900" i="1" dirty="0">
                <a:solidFill>
                  <a:prstClr val="black"/>
                </a:solidFill>
                <a:latin typeface="Trebuchet MS"/>
                <a:cs typeface="Trebuchet MS"/>
              </a:rPr>
              <a:t>Progetto</a:t>
            </a:r>
          </a:p>
          <a:p>
            <a:pPr algn="l"/>
            <a:r>
              <a:rPr lang="it-IT" sz="900" i="1" dirty="0">
                <a:solidFill>
                  <a:prstClr val="black"/>
                </a:solidFill>
                <a:latin typeface="Trebuchet MS"/>
                <a:cs typeface="Trebuchet MS"/>
              </a:rPr>
              <a:t>promosso da </a:t>
            </a:r>
          </a:p>
          <a:p>
            <a:pPr algn="l"/>
            <a:endParaRPr lang="it-IT" sz="900" i="1" dirty="0">
              <a:solidFill>
                <a:prstClr val="black"/>
              </a:solidFill>
              <a:latin typeface="Trebuchet MS"/>
              <a:cs typeface="Trebuchet MS"/>
            </a:endParaRPr>
          </a:p>
          <a:p>
            <a:pPr algn="l"/>
            <a:r>
              <a:rPr lang="it-IT" sz="900" i="1" dirty="0">
                <a:solidFill>
                  <a:prstClr val="black"/>
                </a:solidFill>
                <a:latin typeface="Trebuchet MS"/>
                <a:cs typeface="Trebuchet MS"/>
              </a:rPr>
              <a:t>In partnership</a:t>
            </a:r>
          </a:p>
          <a:p>
            <a:pPr algn="l"/>
            <a:r>
              <a:rPr lang="it-IT" sz="900" i="1" dirty="0">
                <a:solidFill>
                  <a:prstClr val="black"/>
                </a:solidFill>
                <a:latin typeface="Trebuchet MS"/>
                <a:cs typeface="Trebuchet MS"/>
              </a:rPr>
              <a:t>con</a:t>
            </a:r>
          </a:p>
        </p:txBody>
      </p:sp>
      <p:pic>
        <p:nvPicPr>
          <p:cNvPr id="7" name="Immagine 6"/>
          <p:cNvPicPr>
            <a:picLocks noChangeAspect="1"/>
          </p:cNvPicPr>
          <p:nvPr/>
        </p:nvPicPr>
        <p:blipFill>
          <a:blip r:embed="rId3"/>
          <a:stretch>
            <a:fillRect/>
          </a:stretch>
        </p:blipFill>
        <p:spPr>
          <a:xfrm>
            <a:off x="3322501" y="5415466"/>
            <a:ext cx="5181600" cy="1003300"/>
          </a:xfrm>
          <a:prstGeom prst="rect">
            <a:avLst/>
          </a:prstGeom>
        </p:spPr>
      </p:pic>
      <p:cxnSp>
        <p:nvCxnSpPr>
          <p:cNvPr id="11" name="Connettore 1 10"/>
          <p:cNvCxnSpPr/>
          <p:nvPr/>
        </p:nvCxnSpPr>
        <p:spPr>
          <a:xfrm>
            <a:off x="2103606" y="5347842"/>
            <a:ext cx="0" cy="1286125"/>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 name="Immagine 1" descr="AIC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694" y="5640342"/>
            <a:ext cx="934824" cy="769855"/>
          </a:xfrm>
          <a:prstGeom prst="rect">
            <a:avLst/>
          </a:prstGeom>
        </p:spPr>
      </p:pic>
      <p:sp>
        <p:nvSpPr>
          <p:cNvPr id="12" name="Sottotitolo 2"/>
          <p:cNvSpPr txBox="1">
            <a:spLocks/>
          </p:cNvSpPr>
          <p:nvPr/>
        </p:nvSpPr>
        <p:spPr>
          <a:xfrm>
            <a:off x="127936" y="5309160"/>
            <a:ext cx="1814494" cy="69032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it-IT" sz="700" i="1" dirty="0">
                <a:solidFill>
                  <a:schemeClr val="tx1"/>
                </a:solidFill>
                <a:latin typeface="Trebuchet MS"/>
                <a:cs typeface="Trebuchet MS"/>
              </a:rPr>
              <a:t>Progetto finanziato dall'Agenzia Italiana per </a:t>
            </a:r>
            <a:r>
              <a:rPr lang="it-IT" sz="700" i="1">
                <a:solidFill>
                  <a:schemeClr val="tx1"/>
                </a:solidFill>
                <a:latin typeface="Trebuchet MS"/>
                <a:cs typeface="Trebuchet MS"/>
              </a:rPr>
              <a:t>la Cooperazione allo Sviluppo</a:t>
            </a:r>
            <a:endParaRPr lang="it-IT" sz="700" dirty="0">
              <a:solidFill>
                <a:schemeClr val="tx1"/>
              </a:solidFill>
              <a:latin typeface="Trebuchet MS"/>
              <a:cs typeface="Trebuchet MS"/>
            </a:endParaRPr>
          </a:p>
        </p:txBody>
      </p:sp>
    </p:spTree>
    <p:extLst>
      <p:ext uri="{BB962C8B-B14F-4D97-AF65-F5344CB8AC3E}">
        <p14:creationId xmlns:p14="http://schemas.microsoft.com/office/powerpoint/2010/main" val="969563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GetAP_ML_cmk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691" y="174627"/>
            <a:ext cx="1142886" cy="1219174"/>
          </a:xfrm>
          <a:prstGeom prst="rect">
            <a:avLst/>
          </a:prstGeom>
        </p:spPr>
      </p:pic>
      <p:sp>
        <p:nvSpPr>
          <p:cNvPr id="14" name="Segnaposto data 13"/>
          <p:cNvSpPr>
            <a:spLocks noGrp="1"/>
          </p:cNvSpPr>
          <p:nvPr>
            <p:ph type="dt" sz="half" idx="10"/>
          </p:nvPr>
        </p:nvSpPr>
        <p:spPr/>
        <p:txBody>
          <a:bodyPr/>
          <a:lstStyle/>
          <a:p>
            <a:endParaRPr lang="it-IT" dirty="0"/>
          </a:p>
        </p:txBody>
      </p:sp>
      <p:sp>
        <p:nvSpPr>
          <p:cNvPr id="15" name="Segnaposto numero diapositiva 14"/>
          <p:cNvSpPr>
            <a:spLocks noGrp="1"/>
          </p:cNvSpPr>
          <p:nvPr>
            <p:ph type="sldNum" sz="quarter" idx="12"/>
          </p:nvPr>
        </p:nvSpPr>
        <p:spPr/>
        <p:txBody>
          <a:bodyPr/>
          <a:lstStyle/>
          <a:p>
            <a:fld id="{559452BF-2FED-2D47-B1C7-233827D67781}" type="slidenum">
              <a:rPr lang="it-IT" smtClean="0"/>
              <a:t>10</a:t>
            </a:fld>
            <a:endParaRPr lang="it-IT"/>
          </a:p>
        </p:txBody>
      </p:sp>
      <p:sp>
        <p:nvSpPr>
          <p:cNvPr id="12" name="Titolo 1">
            <a:extLst>
              <a:ext uri="{FF2B5EF4-FFF2-40B4-BE49-F238E27FC236}">
                <a16:creationId xmlns:a16="http://schemas.microsoft.com/office/drawing/2014/main" id="{09D26E1B-DFA1-284A-975F-A33289EEEA44}"/>
              </a:ext>
            </a:extLst>
          </p:cNvPr>
          <p:cNvSpPr txBox="1">
            <a:spLocks/>
          </p:cNvSpPr>
          <p:nvPr/>
        </p:nvSpPr>
        <p:spPr>
          <a:xfrm>
            <a:off x="1758021" y="1087915"/>
            <a:ext cx="5479102" cy="449603"/>
          </a:xfrm>
          <a:prstGeom prst="rect">
            <a:avLst/>
          </a:prstGeom>
        </p:spPr>
        <p:txBody>
          <a:bodyP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800" b="1" dirty="0">
                <a:solidFill>
                  <a:srgbClr val="A0B7AF"/>
                </a:solidFill>
                <a:latin typeface="Trebuchet MS"/>
                <a:cs typeface="Trebuchet MS"/>
              </a:rPr>
              <a:t>#</a:t>
            </a:r>
            <a:r>
              <a:rPr lang="it-IT" sz="2800" b="1" dirty="0" err="1">
                <a:solidFill>
                  <a:srgbClr val="A0B7AF"/>
                </a:solidFill>
                <a:latin typeface="Trebuchet MS"/>
                <a:cs typeface="Trebuchet MS"/>
              </a:rPr>
              <a:t>IoSonoRosaParks</a:t>
            </a:r>
            <a:endParaRPr lang="it-IT" sz="2800" b="1" dirty="0">
              <a:solidFill>
                <a:srgbClr val="A0B7AF"/>
              </a:solidFill>
              <a:latin typeface="Trebuchet MS"/>
              <a:cs typeface="Trebuchet MS"/>
            </a:endParaRPr>
          </a:p>
        </p:txBody>
      </p:sp>
      <p:sp>
        <p:nvSpPr>
          <p:cNvPr id="2" name="Rettangolo 1">
            <a:extLst>
              <a:ext uri="{FF2B5EF4-FFF2-40B4-BE49-F238E27FC236}">
                <a16:creationId xmlns:a16="http://schemas.microsoft.com/office/drawing/2014/main" id="{AEB2EA8D-6571-E544-BA83-A7E0FF93D9FA}"/>
              </a:ext>
            </a:extLst>
          </p:cNvPr>
          <p:cNvSpPr/>
          <p:nvPr/>
        </p:nvSpPr>
        <p:spPr>
          <a:xfrm>
            <a:off x="884134" y="5812995"/>
            <a:ext cx="3051028" cy="369332"/>
          </a:xfrm>
          <a:prstGeom prst="rect">
            <a:avLst/>
          </a:prstGeom>
        </p:spPr>
        <p:txBody>
          <a:bodyPr wrap="none">
            <a:spAutoFit/>
          </a:bodyPr>
          <a:lstStyle/>
          <a:p>
            <a:r>
              <a:rPr lang="it-IT" b="1" i="1" dirty="0">
                <a:latin typeface="Trebuchet MS" panose="020B0703020202090204" pitchFamily="34" charset="0"/>
              </a:rPr>
              <a:t>Vedi il cortometraggio </a:t>
            </a:r>
            <a:r>
              <a:rPr lang="it-IT" b="1" i="1" dirty="0">
                <a:latin typeface="Trebuchet MS" panose="020B0703020202090204" pitchFamily="34" charset="0"/>
                <a:hlinkClick r:id="rId3"/>
              </a:rPr>
              <a:t>qui</a:t>
            </a:r>
            <a:endParaRPr lang="it-IT" b="1" i="1" dirty="0">
              <a:latin typeface="Trebuchet MS" panose="020B0703020202090204" pitchFamily="34" charset="0"/>
            </a:endParaRPr>
          </a:p>
        </p:txBody>
      </p:sp>
      <p:pic>
        <p:nvPicPr>
          <p:cNvPr id="8" name="Immagine 7" descr="Immagine che contiene donna, persona, interni, tenendo&#10;&#10;Descrizione generata automaticamente">
            <a:extLst>
              <a:ext uri="{FF2B5EF4-FFF2-40B4-BE49-F238E27FC236}">
                <a16:creationId xmlns:a16="http://schemas.microsoft.com/office/drawing/2014/main" id="{DF959AF6-F256-2242-892D-D58F45EA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624" y="1505628"/>
            <a:ext cx="7155895" cy="4339257"/>
          </a:xfrm>
          <a:prstGeom prst="rect">
            <a:avLst/>
          </a:prstGeom>
        </p:spPr>
      </p:pic>
    </p:spTree>
    <p:extLst>
      <p:ext uri="{BB962C8B-B14F-4D97-AF65-F5344CB8AC3E}">
        <p14:creationId xmlns:p14="http://schemas.microsoft.com/office/powerpoint/2010/main" val="749783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GetAP_ML_cmk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691" y="174627"/>
            <a:ext cx="1142886" cy="1219174"/>
          </a:xfrm>
          <a:prstGeom prst="rect">
            <a:avLst/>
          </a:prstGeom>
        </p:spPr>
      </p:pic>
      <p:sp>
        <p:nvSpPr>
          <p:cNvPr id="14" name="Segnaposto data 13"/>
          <p:cNvSpPr>
            <a:spLocks noGrp="1"/>
          </p:cNvSpPr>
          <p:nvPr>
            <p:ph type="dt" sz="half" idx="10"/>
          </p:nvPr>
        </p:nvSpPr>
        <p:spPr/>
        <p:txBody>
          <a:bodyPr/>
          <a:lstStyle/>
          <a:p>
            <a:endParaRPr lang="it-IT" dirty="0"/>
          </a:p>
        </p:txBody>
      </p:sp>
      <p:sp>
        <p:nvSpPr>
          <p:cNvPr id="15" name="Segnaposto numero diapositiva 14"/>
          <p:cNvSpPr>
            <a:spLocks noGrp="1"/>
          </p:cNvSpPr>
          <p:nvPr>
            <p:ph type="sldNum" sz="quarter" idx="12"/>
          </p:nvPr>
        </p:nvSpPr>
        <p:spPr/>
        <p:txBody>
          <a:bodyPr/>
          <a:lstStyle/>
          <a:p>
            <a:fld id="{559452BF-2FED-2D47-B1C7-233827D67781}" type="slidenum">
              <a:rPr lang="it-IT" smtClean="0"/>
              <a:t>11</a:t>
            </a:fld>
            <a:endParaRPr lang="it-IT"/>
          </a:p>
        </p:txBody>
      </p:sp>
      <p:pic>
        <p:nvPicPr>
          <p:cNvPr id="4" name="Immagine 3">
            <a:extLst>
              <a:ext uri="{FF2B5EF4-FFF2-40B4-BE49-F238E27FC236}">
                <a16:creationId xmlns:a16="http://schemas.microsoft.com/office/drawing/2014/main" id="{2DA99E97-068B-B649-B0CB-96C8046D0EE7}"/>
              </a:ext>
            </a:extLst>
          </p:cNvPr>
          <p:cNvPicPr>
            <a:picLocks noChangeAspect="1"/>
          </p:cNvPicPr>
          <p:nvPr/>
        </p:nvPicPr>
        <p:blipFill>
          <a:blip r:embed="rId3"/>
          <a:stretch>
            <a:fillRect/>
          </a:stretch>
        </p:blipFill>
        <p:spPr>
          <a:xfrm>
            <a:off x="526102" y="1595754"/>
            <a:ext cx="7857460" cy="4419821"/>
          </a:xfrm>
          <a:prstGeom prst="rect">
            <a:avLst/>
          </a:prstGeom>
        </p:spPr>
      </p:pic>
    </p:spTree>
    <p:extLst>
      <p:ext uri="{BB962C8B-B14F-4D97-AF65-F5344CB8AC3E}">
        <p14:creationId xmlns:p14="http://schemas.microsoft.com/office/powerpoint/2010/main" val="3120893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0BB7131-B931-0341-B54E-C5B8DBD7D2B2}"/>
              </a:ext>
            </a:extLst>
          </p:cNvPr>
          <p:cNvSpPr>
            <a:spLocks noGrp="1"/>
          </p:cNvSpPr>
          <p:nvPr>
            <p:ph type="dt" sz="half" idx="10"/>
          </p:nvPr>
        </p:nvSpPr>
        <p:spPr/>
        <p:txBody>
          <a:bodyPr/>
          <a:lstStyle/>
          <a:p>
            <a:endParaRPr lang="it-IT" dirty="0"/>
          </a:p>
        </p:txBody>
      </p:sp>
      <p:sp>
        <p:nvSpPr>
          <p:cNvPr id="3" name="Segnaposto numero diapositiva 2">
            <a:extLst>
              <a:ext uri="{FF2B5EF4-FFF2-40B4-BE49-F238E27FC236}">
                <a16:creationId xmlns:a16="http://schemas.microsoft.com/office/drawing/2014/main" id="{BFDBC917-BCA9-E84A-BC5D-2BA07AC30843}"/>
              </a:ext>
            </a:extLst>
          </p:cNvPr>
          <p:cNvSpPr>
            <a:spLocks noGrp="1"/>
          </p:cNvSpPr>
          <p:nvPr>
            <p:ph type="sldNum" sz="quarter" idx="12"/>
          </p:nvPr>
        </p:nvSpPr>
        <p:spPr/>
        <p:txBody>
          <a:bodyPr/>
          <a:lstStyle/>
          <a:p>
            <a:fld id="{559452BF-2FED-2D47-B1C7-233827D67781}" type="slidenum">
              <a:rPr lang="it-IT" smtClean="0"/>
              <a:t>12</a:t>
            </a:fld>
            <a:endParaRPr lang="it-IT"/>
          </a:p>
        </p:txBody>
      </p:sp>
      <p:pic>
        <p:nvPicPr>
          <p:cNvPr id="13" name="Immagine 12" descr="Immagine che contiene persona, esterni, persone, gruppo&#10;&#10;Descrizione generata automaticamente">
            <a:extLst>
              <a:ext uri="{FF2B5EF4-FFF2-40B4-BE49-F238E27FC236}">
                <a16:creationId xmlns:a16="http://schemas.microsoft.com/office/drawing/2014/main" id="{7357B796-EFB2-5D42-B3AB-BAD64D635D2F}"/>
              </a:ext>
            </a:extLst>
          </p:cNvPr>
          <p:cNvPicPr>
            <a:picLocks noChangeAspect="1"/>
          </p:cNvPicPr>
          <p:nvPr/>
        </p:nvPicPr>
        <p:blipFill>
          <a:blip r:embed="rId2"/>
          <a:stretch>
            <a:fillRect/>
          </a:stretch>
        </p:blipFill>
        <p:spPr>
          <a:xfrm>
            <a:off x="1531711" y="1041991"/>
            <a:ext cx="6365358" cy="4774018"/>
          </a:xfrm>
          <a:prstGeom prst="rect">
            <a:avLst/>
          </a:prstGeom>
        </p:spPr>
      </p:pic>
    </p:spTree>
    <p:extLst>
      <p:ext uri="{BB962C8B-B14F-4D97-AF65-F5344CB8AC3E}">
        <p14:creationId xmlns:p14="http://schemas.microsoft.com/office/powerpoint/2010/main" val="4249784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0129553-DD14-C246-B297-1C23942CE0CE}"/>
              </a:ext>
            </a:extLst>
          </p:cNvPr>
          <p:cNvSpPr>
            <a:spLocks noGrp="1"/>
          </p:cNvSpPr>
          <p:nvPr>
            <p:ph type="dt" sz="half" idx="10"/>
          </p:nvPr>
        </p:nvSpPr>
        <p:spPr/>
        <p:txBody>
          <a:bodyPr/>
          <a:lstStyle/>
          <a:p>
            <a:endParaRPr lang="it-IT" dirty="0"/>
          </a:p>
        </p:txBody>
      </p:sp>
      <p:sp>
        <p:nvSpPr>
          <p:cNvPr id="3" name="Segnaposto numero diapositiva 2">
            <a:extLst>
              <a:ext uri="{FF2B5EF4-FFF2-40B4-BE49-F238E27FC236}">
                <a16:creationId xmlns:a16="http://schemas.microsoft.com/office/drawing/2014/main" id="{A493E52F-CD96-6A41-90A6-FA4DA403A103}"/>
              </a:ext>
            </a:extLst>
          </p:cNvPr>
          <p:cNvSpPr>
            <a:spLocks noGrp="1"/>
          </p:cNvSpPr>
          <p:nvPr>
            <p:ph type="sldNum" sz="quarter" idx="12"/>
          </p:nvPr>
        </p:nvSpPr>
        <p:spPr/>
        <p:txBody>
          <a:bodyPr/>
          <a:lstStyle/>
          <a:p>
            <a:fld id="{559452BF-2FED-2D47-B1C7-233827D67781}" type="slidenum">
              <a:rPr lang="it-IT" smtClean="0"/>
              <a:t>13</a:t>
            </a:fld>
            <a:endParaRPr lang="it-IT"/>
          </a:p>
        </p:txBody>
      </p:sp>
      <p:pic>
        <p:nvPicPr>
          <p:cNvPr id="4" name="Immagine 3">
            <a:extLst>
              <a:ext uri="{FF2B5EF4-FFF2-40B4-BE49-F238E27FC236}">
                <a16:creationId xmlns:a16="http://schemas.microsoft.com/office/drawing/2014/main" id="{12869A05-2577-DC4E-94B2-0CAE2F610A77}"/>
              </a:ext>
            </a:extLst>
          </p:cNvPr>
          <p:cNvPicPr>
            <a:picLocks noChangeAspect="1"/>
          </p:cNvPicPr>
          <p:nvPr/>
        </p:nvPicPr>
        <p:blipFill>
          <a:blip r:embed="rId2"/>
          <a:stretch>
            <a:fillRect/>
          </a:stretch>
        </p:blipFill>
        <p:spPr>
          <a:xfrm>
            <a:off x="334715" y="1483906"/>
            <a:ext cx="8344196" cy="4693610"/>
          </a:xfrm>
          <a:prstGeom prst="rect">
            <a:avLst/>
          </a:prstGeom>
        </p:spPr>
      </p:pic>
      <p:sp>
        <p:nvSpPr>
          <p:cNvPr id="5" name="Rettangolo 4">
            <a:extLst>
              <a:ext uri="{FF2B5EF4-FFF2-40B4-BE49-F238E27FC236}">
                <a16:creationId xmlns:a16="http://schemas.microsoft.com/office/drawing/2014/main" id="{3334DAD1-C597-5546-A5FB-06FB39CB1588}"/>
              </a:ext>
            </a:extLst>
          </p:cNvPr>
          <p:cNvSpPr/>
          <p:nvPr/>
        </p:nvSpPr>
        <p:spPr>
          <a:xfrm rot="396542">
            <a:off x="5777551" y="5635258"/>
            <a:ext cx="2009553" cy="738664"/>
          </a:xfrm>
          <a:prstGeom prst="rect">
            <a:avLst/>
          </a:prstGeom>
        </p:spPr>
        <p:txBody>
          <a:bodyPr wrap="square">
            <a:spAutoFit/>
          </a:bodyPr>
          <a:lstStyle/>
          <a:p>
            <a:r>
              <a:rPr lang="it-IT" sz="1400" dirty="0"/>
              <a:t>DOWNLOAD: </a:t>
            </a:r>
            <a:r>
              <a:rPr lang="it-IT" sz="1400" dirty="0">
                <a:hlinkClick r:id="rId3"/>
              </a:rPr>
              <a:t>http://</a:t>
            </a:r>
            <a:r>
              <a:rPr lang="it-IT" sz="1400" dirty="0" err="1">
                <a:hlinkClick r:id="rId3"/>
              </a:rPr>
              <a:t>conngi.it</a:t>
            </a:r>
            <a:r>
              <a:rPr lang="it-IT" sz="1400" dirty="0">
                <a:hlinkClick r:id="rId3"/>
              </a:rPr>
              <a:t>/il-manifesto/</a:t>
            </a:r>
            <a:endParaRPr lang="it-IT" sz="1400" dirty="0"/>
          </a:p>
        </p:txBody>
      </p:sp>
    </p:spTree>
    <p:extLst>
      <p:ext uri="{BB962C8B-B14F-4D97-AF65-F5344CB8AC3E}">
        <p14:creationId xmlns:p14="http://schemas.microsoft.com/office/powerpoint/2010/main" val="923262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GetAP_ML_cmk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691" y="174627"/>
            <a:ext cx="1142886" cy="1219174"/>
          </a:xfrm>
          <a:prstGeom prst="rect">
            <a:avLst/>
          </a:prstGeom>
        </p:spPr>
      </p:pic>
      <p:sp>
        <p:nvSpPr>
          <p:cNvPr id="14" name="Segnaposto data 13"/>
          <p:cNvSpPr>
            <a:spLocks noGrp="1"/>
          </p:cNvSpPr>
          <p:nvPr>
            <p:ph type="dt" sz="half" idx="10"/>
          </p:nvPr>
        </p:nvSpPr>
        <p:spPr/>
        <p:txBody>
          <a:bodyPr/>
          <a:lstStyle/>
          <a:p>
            <a:endParaRPr lang="it-IT" dirty="0"/>
          </a:p>
        </p:txBody>
      </p:sp>
      <p:sp>
        <p:nvSpPr>
          <p:cNvPr id="15" name="Segnaposto numero diapositiva 14"/>
          <p:cNvSpPr>
            <a:spLocks noGrp="1"/>
          </p:cNvSpPr>
          <p:nvPr>
            <p:ph type="sldNum" sz="quarter" idx="12"/>
          </p:nvPr>
        </p:nvSpPr>
        <p:spPr/>
        <p:txBody>
          <a:bodyPr/>
          <a:lstStyle/>
          <a:p>
            <a:fld id="{559452BF-2FED-2D47-B1C7-233827D67781}" type="slidenum">
              <a:rPr lang="it-IT" smtClean="0"/>
              <a:t>14</a:t>
            </a:fld>
            <a:endParaRPr lang="it-IT"/>
          </a:p>
        </p:txBody>
      </p:sp>
      <p:sp>
        <p:nvSpPr>
          <p:cNvPr id="12" name="Titolo 1">
            <a:extLst>
              <a:ext uri="{FF2B5EF4-FFF2-40B4-BE49-F238E27FC236}">
                <a16:creationId xmlns:a16="http://schemas.microsoft.com/office/drawing/2014/main" id="{09D26E1B-DFA1-284A-975F-A33289EEEA44}"/>
              </a:ext>
            </a:extLst>
          </p:cNvPr>
          <p:cNvSpPr txBox="1">
            <a:spLocks/>
          </p:cNvSpPr>
          <p:nvPr/>
        </p:nvSpPr>
        <p:spPr>
          <a:xfrm>
            <a:off x="568841" y="1396240"/>
            <a:ext cx="8006317" cy="44960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400" b="1" dirty="0">
                <a:solidFill>
                  <a:srgbClr val="A0B7AF"/>
                </a:solidFill>
                <a:latin typeface="Trebuchet MS"/>
                <a:cs typeface="Trebuchet MS"/>
              </a:rPr>
              <a:t>LE DIASPORE E LE NUOVE GENERAZIONI NELLA COOPERAZIONE INTERNAZIONALE</a:t>
            </a:r>
          </a:p>
        </p:txBody>
      </p:sp>
      <p:pic>
        <p:nvPicPr>
          <p:cNvPr id="4" name="Immagine 3">
            <a:extLst>
              <a:ext uri="{FF2B5EF4-FFF2-40B4-BE49-F238E27FC236}">
                <a16:creationId xmlns:a16="http://schemas.microsoft.com/office/drawing/2014/main" id="{9C0F6BD2-BFD0-4347-9F61-3369A4FB9E57}"/>
              </a:ext>
            </a:extLst>
          </p:cNvPr>
          <p:cNvPicPr>
            <a:picLocks noChangeAspect="1"/>
          </p:cNvPicPr>
          <p:nvPr/>
        </p:nvPicPr>
        <p:blipFill>
          <a:blip r:embed="rId3"/>
          <a:srcRect/>
          <a:stretch/>
        </p:blipFill>
        <p:spPr>
          <a:xfrm>
            <a:off x="2988086" y="2248072"/>
            <a:ext cx="3167827" cy="1697050"/>
          </a:xfrm>
          <a:prstGeom prst="rect">
            <a:avLst/>
          </a:prstGeom>
        </p:spPr>
      </p:pic>
      <p:sp>
        <p:nvSpPr>
          <p:cNvPr id="3" name="Rettangolo 2">
            <a:extLst>
              <a:ext uri="{FF2B5EF4-FFF2-40B4-BE49-F238E27FC236}">
                <a16:creationId xmlns:a16="http://schemas.microsoft.com/office/drawing/2014/main" id="{B10988A2-A3C2-4F40-9661-2ACC38067B56}"/>
              </a:ext>
            </a:extLst>
          </p:cNvPr>
          <p:cNvSpPr/>
          <p:nvPr/>
        </p:nvSpPr>
        <p:spPr>
          <a:xfrm>
            <a:off x="440766" y="4347351"/>
            <a:ext cx="8262466" cy="2114425"/>
          </a:xfrm>
          <a:prstGeom prst="rect">
            <a:avLst/>
          </a:prstGeom>
        </p:spPr>
        <p:txBody>
          <a:bodyPr wrap="square">
            <a:spAutoFit/>
          </a:bodyPr>
          <a:lstStyle/>
          <a:p>
            <a:pPr algn="ctr">
              <a:lnSpc>
                <a:spcPct val="90000"/>
              </a:lnSpc>
              <a:buClr>
                <a:srgbClr val="888888"/>
              </a:buClr>
              <a:buSzPts val="2720"/>
            </a:pPr>
            <a:r>
              <a:rPr lang="it-IT" sz="1600" i="1" dirty="0">
                <a:solidFill>
                  <a:srgbClr val="E06666"/>
                </a:solidFill>
              </a:rPr>
              <a:t>Tradurre la </a:t>
            </a:r>
            <a:r>
              <a:rPr lang="it-IT" sz="1600" b="1" i="1" dirty="0">
                <a:solidFill>
                  <a:srgbClr val="E06666"/>
                </a:solidFill>
              </a:rPr>
              <a:t>legge 125/2014</a:t>
            </a:r>
            <a:r>
              <a:rPr lang="it-IT" sz="1600" i="1" dirty="0">
                <a:solidFill>
                  <a:srgbClr val="E06666"/>
                </a:solidFill>
              </a:rPr>
              <a:t> in un processo di partecipazione politica, in particolare l’art. 26 comma 2 </a:t>
            </a:r>
            <a:r>
              <a:rPr lang="it-IT" sz="1600" i="1" dirty="0">
                <a:solidFill>
                  <a:srgbClr val="E06666"/>
                </a:solidFill>
                <a:latin typeface="Arial"/>
                <a:ea typeface="Arial"/>
                <a:cs typeface="Arial"/>
                <a:sym typeface="Arial"/>
              </a:rPr>
              <a:t>che annovera tra i soggetti della cooperazione allo sviluppo</a:t>
            </a:r>
          </a:p>
          <a:p>
            <a:pPr algn="ctr">
              <a:lnSpc>
                <a:spcPct val="90000"/>
              </a:lnSpc>
              <a:buClr>
                <a:srgbClr val="888888"/>
              </a:buClr>
              <a:buSzPts val="2720"/>
            </a:pPr>
            <a:endParaRPr lang="it-IT" sz="1600" i="1" dirty="0">
              <a:solidFill>
                <a:srgbClr val="E06666"/>
              </a:solidFill>
              <a:latin typeface="Arial"/>
              <a:ea typeface="Arial"/>
              <a:cs typeface="Arial"/>
              <a:sym typeface="Arial"/>
            </a:endParaRPr>
          </a:p>
          <a:p>
            <a:pPr algn="ctr">
              <a:lnSpc>
                <a:spcPct val="90000"/>
              </a:lnSpc>
              <a:buClr>
                <a:srgbClr val="888888"/>
              </a:buClr>
              <a:buSzPts val="2720"/>
            </a:pPr>
            <a:r>
              <a:rPr lang="it-IT" sz="1600" i="1" dirty="0">
                <a:solidFill>
                  <a:schemeClr val="dk1"/>
                </a:solidFill>
              </a:rPr>
              <a:t>“le organizzazioni e le associazioni delle </a:t>
            </a:r>
            <a:r>
              <a:rPr lang="it-IT" sz="1600" i="1" dirty="0" err="1">
                <a:solidFill>
                  <a:schemeClr val="dk1"/>
                </a:solidFill>
              </a:rPr>
              <a:t>comunita</a:t>
            </a:r>
            <a:r>
              <a:rPr lang="it-IT" sz="1600" i="1" dirty="0">
                <a:solidFill>
                  <a:schemeClr val="dk1"/>
                </a:solidFill>
              </a:rPr>
              <a:t>̀ di immigrati che mantengano con le </a:t>
            </a:r>
            <a:r>
              <a:rPr lang="it-IT" sz="1600" i="1" dirty="0" err="1">
                <a:solidFill>
                  <a:schemeClr val="dk1"/>
                </a:solidFill>
              </a:rPr>
              <a:t>comunita</a:t>
            </a:r>
            <a:r>
              <a:rPr lang="it-IT" sz="1600" i="1" dirty="0">
                <a:solidFill>
                  <a:schemeClr val="dk1"/>
                </a:solidFill>
              </a:rPr>
              <a:t>̀ dei Paesi di origine rapporti di cooperazione e sostegno allo sviluppo o che collaborino con soggetti provvisti dei requisiti di cui al presente articolo e attivi nei Paesi coinvolti”</a:t>
            </a:r>
          </a:p>
          <a:p>
            <a:pPr algn="ctr">
              <a:lnSpc>
                <a:spcPct val="90000"/>
              </a:lnSpc>
              <a:buClr>
                <a:srgbClr val="888888"/>
              </a:buClr>
              <a:buSzPts val="2720"/>
            </a:pPr>
            <a:endParaRPr lang="it-IT" sz="1600" i="1" dirty="0">
              <a:solidFill>
                <a:schemeClr val="dk1"/>
              </a:solidFill>
            </a:endParaRPr>
          </a:p>
          <a:p>
            <a:pPr algn="ctr">
              <a:lnSpc>
                <a:spcPct val="90000"/>
              </a:lnSpc>
              <a:buClr>
                <a:srgbClr val="888888"/>
              </a:buClr>
              <a:buSzPts val="2720"/>
            </a:pPr>
            <a:r>
              <a:rPr lang="it-IT" sz="1200" i="1" dirty="0" err="1">
                <a:solidFill>
                  <a:schemeClr val="dk1"/>
                </a:solidFill>
              </a:rPr>
              <a:t>https</a:t>
            </a:r>
            <a:r>
              <a:rPr lang="it-IT" sz="1200" i="1" dirty="0">
                <a:solidFill>
                  <a:schemeClr val="dk1"/>
                </a:solidFill>
              </a:rPr>
              <a:t>://</a:t>
            </a:r>
            <a:r>
              <a:rPr lang="it-IT" sz="1200" i="1" dirty="0" err="1">
                <a:solidFill>
                  <a:schemeClr val="dk1"/>
                </a:solidFill>
              </a:rPr>
              <a:t>summitdiaspore.org</a:t>
            </a:r>
            <a:endParaRPr lang="it-IT" sz="1200" i="1" dirty="0">
              <a:solidFill>
                <a:schemeClr val="dk1"/>
              </a:solidFill>
            </a:endParaRPr>
          </a:p>
          <a:p>
            <a:pPr lvl="0" algn="ctr">
              <a:lnSpc>
                <a:spcPct val="90000"/>
              </a:lnSpc>
              <a:buClr>
                <a:srgbClr val="888888"/>
              </a:buClr>
              <a:buSzPts val="2720"/>
            </a:pPr>
            <a:endParaRPr lang="it-IT" i="1" dirty="0">
              <a:solidFill>
                <a:srgbClr val="E06666"/>
              </a:solidFill>
              <a:ea typeface="Calibri"/>
              <a:cs typeface="Calibri"/>
              <a:sym typeface="Calibri"/>
            </a:endParaRPr>
          </a:p>
        </p:txBody>
      </p:sp>
    </p:spTree>
    <p:extLst>
      <p:ext uri="{BB962C8B-B14F-4D97-AF65-F5344CB8AC3E}">
        <p14:creationId xmlns:p14="http://schemas.microsoft.com/office/powerpoint/2010/main" val="1850038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8C7E75B-1CB1-9542-854C-0D20B226C3C9}"/>
              </a:ext>
            </a:extLst>
          </p:cNvPr>
          <p:cNvSpPr>
            <a:spLocks noGrp="1"/>
          </p:cNvSpPr>
          <p:nvPr>
            <p:ph type="dt" sz="half" idx="10"/>
          </p:nvPr>
        </p:nvSpPr>
        <p:spPr/>
        <p:txBody>
          <a:bodyPr/>
          <a:lstStyle/>
          <a:p>
            <a:endParaRPr lang="it-IT" dirty="0"/>
          </a:p>
        </p:txBody>
      </p:sp>
      <p:sp>
        <p:nvSpPr>
          <p:cNvPr id="3" name="Segnaposto numero diapositiva 2">
            <a:extLst>
              <a:ext uri="{FF2B5EF4-FFF2-40B4-BE49-F238E27FC236}">
                <a16:creationId xmlns:a16="http://schemas.microsoft.com/office/drawing/2014/main" id="{E3F35EBF-D619-2048-83DB-1A4A6A714B58}"/>
              </a:ext>
            </a:extLst>
          </p:cNvPr>
          <p:cNvSpPr>
            <a:spLocks noGrp="1"/>
          </p:cNvSpPr>
          <p:nvPr>
            <p:ph type="sldNum" sz="quarter" idx="12"/>
          </p:nvPr>
        </p:nvSpPr>
        <p:spPr/>
        <p:txBody>
          <a:bodyPr/>
          <a:lstStyle/>
          <a:p>
            <a:fld id="{559452BF-2FED-2D47-B1C7-233827D67781}" type="slidenum">
              <a:rPr lang="it-IT" smtClean="0"/>
              <a:t>15</a:t>
            </a:fld>
            <a:endParaRPr lang="it-IT"/>
          </a:p>
        </p:txBody>
      </p:sp>
      <p:sp>
        <p:nvSpPr>
          <p:cNvPr id="4" name="Google Shape;177;p26">
            <a:extLst>
              <a:ext uri="{FF2B5EF4-FFF2-40B4-BE49-F238E27FC236}">
                <a16:creationId xmlns:a16="http://schemas.microsoft.com/office/drawing/2014/main" id="{803D930C-0EE5-924C-A517-3647B78284C1}"/>
              </a:ext>
            </a:extLst>
          </p:cNvPr>
          <p:cNvSpPr txBox="1">
            <a:spLocks/>
          </p:cNvSpPr>
          <p:nvPr/>
        </p:nvSpPr>
        <p:spPr>
          <a:xfrm rot="1447210">
            <a:off x="2986766" y="3686724"/>
            <a:ext cx="2228584" cy="367253"/>
          </a:xfrm>
          <a:prstGeom prst="rect">
            <a:avLst/>
          </a:prstGeom>
          <a:noFill/>
          <a:ln>
            <a:noFill/>
          </a:ln>
        </p:spPr>
        <p:txBody>
          <a:bodyPr spcFirstLastPara="1" wrap="square" lIns="91425" tIns="45700" rIns="91425" bIns="4570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sz="1800" dirty="0">
                <a:solidFill>
                  <a:srgbClr val="000000"/>
                </a:solidFill>
              </a:rPr>
              <a:t>Come fare </a:t>
            </a:r>
            <a:r>
              <a:rPr lang="en-US" sz="1800" dirty="0" err="1">
                <a:solidFill>
                  <a:srgbClr val="000000"/>
                </a:solidFill>
              </a:rPr>
              <a:t>sistema</a:t>
            </a:r>
            <a:r>
              <a:rPr lang="en-US" sz="1800" dirty="0">
                <a:solidFill>
                  <a:srgbClr val="000000"/>
                </a:solidFill>
              </a:rPr>
              <a:t>?</a:t>
            </a:r>
          </a:p>
          <a:p>
            <a:pPr>
              <a:spcBef>
                <a:spcPts val="0"/>
              </a:spcBef>
              <a:buClr>
                <a:schemeClr val="dk1"/>
              </a:buClr>
              <a:buSzPts val="4400"/>
              <a:buFont typeface="Calibri"/>
              <a:buNone/>
            </a:pPr>
            <a:endParaRPr lang="en-US" sz="1800" b="1" dirty="0">
              <a:solidFill>
                <a:srgbClr val="000000"/>
              </a:solidFill>
            </a:endParaRPr>
          </a:p>
        </p:txBody>
      </p:sp>
      <p:pic>
        <p:nvPicPr>
          <p:cNvPr id="5" name="Google Shape;180;p26">
            <a:extLst>
              <a:ext uri="{FF2B5EF4-FFF2-40B4-BE49-F238E27FC236}">
                <a16:creationId xmlns:a16="http://schemas.microsoft.com/office/drawing/2014/main" id="{057C3ACE-7D47-4341-9A43-1EC1FC95B731}"/>
              </a:ext>
            </a:extLst>
          </p:cNvPr>
          <p:cNvPicPr preferRelativeResize="0"/>
          <p:nvPr/>
        </p:nvPicPr>
        <p:blipFill>
          <a:blip r:embed="rId2">
            <a:alphaModFix/>
          </a:blip>
          <a:stretch>
            <a:fillRect/>
          </a:stretch>
        </p:blipFill>
        <p:spPr>
          <a:xfrm>
            <a:off x="5622915" y="1777295"/>
            <a:ext cx="2999387" cy="3029623"/>
          </a:xfrm>
          <a:prstGeom prst="rect">
            <a:avLst/>
          </a:prstGeom>
          <a:noFill/>
          <a:ln>
            <a:noFill/>
          </a:ln>
        </p:spPr>
      </p:pic>
      <p:pic>
        <p:nvPicPr>
          <p:cNvPr id="6" name="Google Shape;181;p26">
            <a:extLst>
              <a:ext uri="{FF2B5EF4-FFF2-40B4-BE49-F238E27FC236}">
                <a16:creationId xmlns:a16="http://schemas.microsoft.com/office/drawing/2014/main" id="{0D1F3B02-FC3F-0C47-907F-061134C2FCC7}"/>
              </a:ext>
            </a:extLst>
          </p:cNvPr>
          <p:cNvPicPr preferRelativeResize="0"/>
          <p:nvPr/>
        </p:nvPicPr>
        <p:blipFill>
          <a:blip r:embed="rId3">
            <a:alphaModFix/>
          </a:blip>
          <a:stretch>
            <a:fillRect/>
          </a:stretch>
        </p:blipFill>
        <p:spPr>
          <a:xfrm>
            <a:off x="311201" y="1791416"/>
            <a:ext cx="2697814" cy="2008809"/>
          </a:xfrm>
          <a:prstGeom prst="rect">
            <a:avLst/>
          </a:prstGeom>
          <a:noFill/>
          <a:ln>
            <a:noFill/>
          </a:ln>
        </p:spPr>
      </p:pic>
      <p:pic>
        <p:nvPicPr>
          <p:cNvPr id="7" name="Google Shape;182;p26">
            <a:extLst>
              <a:ext uri="{FF2B5EF4-FFF2-40B4-BE49-F238E27FC236}">
                <a16:creationId xmlns:a16="http://schemas.microsoft.com/office/drawing/2014/main" id="{8CEED272-5A00-EF4D-B94D-F8273F50A138}"/>
              </a:ext>
            </a:extLst>
          </p:cNvPr>
          <p:cNvPicPr preferRelativeResize="0"/>
          <p:nvPr/>
        </p:nvPicPr>
        <p:blipFill>
          <a:blip r:embed="rId4">
            <a:alphaModFix/>
          </a:blip>
          <a:stretch>
            <a:fillRect/>
          </a:stretch>
        </p:blipFill>
        <p:spPr>
          <a:xfrm rot="861573">
            <a:off x="3710497" y="2776650"/>
            <a:ext cx="1346000" cy="941499"/>
          </a:xfrm>
          <a:prstGeom prst="rect">
            <a:avLst/>
          </a:prstGeom>
          <a:noFill/>
          <a:ln>
            <a:noFill/>
          </a:ln>
        </p:spPr>
      </p:pic>
      <p:sp>
        <p:nvSpPr>
          <p:cNvPr id="8" name="Rettangolo 7">
            <a:extLst>
              <a:ext uri="{FF2B5EF4-FFF2-40B4-BE49-F238E27FC236}">
                <a16:creationId xmlns:a16="http://schemas.microsoft.com/office/drawing/2014/main" id="{D1FCEF43-4F4B-BD4C-BB43-4B65B21AEFF1}"/>
              </a:ext>
            </a:extLst>
          </p:cNvPr>
          <p:cNvSpPr/>
          <p:nvPr/>
        </p:nvSpPr>
        <p:spPr>
          <a:xfrm>
            <a:off x="590634" y="4806918"/>
            <a:ext cx="8325293" cy="1815882"/>
          </a:xfrm>
          <a:prstGeom prst="rect">
            <a:avLst/>
          </a:prstGeom>
        </p:spPr>
        <p:txBody>
          <a:bodyPr wrap="square">
            <a:spAutoFit/>
          </a:bodyPr>
          <a:lstStyle/>
          <a:p>
            <a:pPr marL="342900" indent="-342900">
              <a:buFont typeface="Arial" panose="020B0604020202020204" pitchFamily="34" charset="0"/>
              <a:buChar char="•"/>
            </a:pPr>
            <a:r>
              <a:rPr lang="it-IT" sz="1600" dirty="0">
                <a:solidFill>
                  <a:schemeClr val="dk1"/>
                </a:solidFill>
                <a:ea typeface="Calibri"/>
                <a:cs typeface="Calibri"/>
                <a:sym typeface="Calibri"/>
              </a:rPr>
              <a:t>Rafforzare le conoscenze e le competenze della diaspora per la cooperazione allo sviluppo</a:t>
            </a:r>
          </a:p>
          <a:p>
            <a:endParaRPr lang="it-IT" sz="1600" dirty="0">
              <a:solidFill>
                <a:schemeClr val="dk1"/>
              </a:solidFill>
              <a:ea typeface="Calibri"/>
              <a:cs typeface="Calibri"/>
              <a:sym typeface="Calibri"/>
            </a:endParaRPr>
          </a:p>
          <a:p>
            <a:pPr marL="342900" indent="-342900">
              <a:buFont typeface="Arial" panose="020B0604020202020204" pitchFamily="34" charset="0"/>
              <a:buChar char="•"/>
            </a:pPr>
            <a:r>
              <a:rPr lang="it-IT" sz="1600" dirty="0">
                <a:solidFill>
                  <a:schemeClr val="dk1"/>
                </a:solidFill>
                <a:ea typeface="Calibri"/>
                <a:cs typeface="Calibri"/>
                <a:sym typeface="Calibri"/>
              </a:rPr>
              <a:t>Contribuire alla definizione di una nuova narrativa sulle migrazioni per lo sviluppo sostenibile</a:t>
            </a:r>
          </a:p>
          <a:p>
            <a:r>
              <a:rPr lang="it-IT" sz="1600" dirty="0">
                <a:solidFill>
                  <a:schemeClr val="dk1"/>
                </a:solidFill>
                <a:ea typeface="Calibri"/>
                <a:cs typeface="Calibri"/>
                <a:sym typeface="Calibri"/>
              </a:rPr>
              <a:t> </a:t>
            </a:r>
          </a:p>
          <a:p>
            <a:pPr marL="342900" indent="-342900">
              <a:buFont typeface="Arial" panose="020B0604020202020204" pitchFamily="34" charset="0"/>
              <a:buChar char="•"/>
            </a:pPr>
            <a:r>
              <a:rPr lang="it-IT" sz="1600" dirty="0">
                <a:solidFill>
                  <a:schemeClr val="dk1"/>
                </a:solidFill>
                <a:ea typeface="Calibri"/>
                <a:cs typeface="Calibri"/>
                <a:sym typeface="Calibri"/>
              </a:rPr>
              <a:t>Realizzare un percorso per favorire una rappresentanza inclusiva delle diaspore nella cooperazione italiana</a:t>
            </a:r>
            <a:br>
              <a:rPr lang="it-IT" sz="1600" dirty="0">
                <a:solidFill>
                  <a:schemeClr val="dk1"/>
                </a:solidFill>
                <a:ea typeface="Calibri"/>
                <a:cs typeface="Calibri"/>
                <a:sym typeface="Calibri"/>
              </a:rPr>
            </a:br>
            <a:endParaRPr lang="it-IT" sz="1600" dirty="0"/>
          </a:p>
        </p:txBody>
      </p:sp>
      <p:sp>
        <p:nvSpPr>
          <p:cNvPr id="9" name="Rettangolo 8">
            <a:extLst>
              <a:ext uri="{FF2B5EF4-FFF2-40B4-BE49-F238E27FC236}">
                <a16:creationId xmlns:a16="http://schemas.microsoft.com/office/drawing/2014/main" id="{280C76FF-42FE-CE41-B974-1808FCC578CC}"/>
              </a:ext>
            </a:extLst>
          </p:cNvPr>
          <p:cNvSpPr/>
          <p:nvPr/>
        </p:nvSpPr>
        <p:spPr>
          <a:xfrm>
            <a:off x="2211495" y="954289"/>
            <a:ext cx="5083569" cy="400110"/>
          </a:xfrm>
          <a:prstGeom prst="rect">
            <a:avLst/>
          </a:prstGeom>
        </p:spPr>
        <p:txBody>
          <a:bodyPr wrap="square">
            <a:spAutoFit/>
          </a:bodyPr>
          <a:lstStyle/>
          <a:p>
            <a:r>
              <a:rPr lang="it-IT" sz="2000" b="1" dirty="0">
                <a:solidFill>
                  <a:srgbClr val="A0B7AF"/>
                </a:solidFill>
                <a:latin typeface="Trebuchet MS"/>
              </a:rPr>
              <a:t>IL SUMMIT NAZIONALE DELLE DIASPORE</a:t>
            </a:r>
            <a:endParaRPr lang="it-IT" sz="2000" dirty="0"/>
          </a:p>
        </p:txBody>
      </p:sp>
    </p:spTree>
    <p:extLst>
      <p:ext uri="{BB962C8B-B14F-4D97-AF65-F5344CB8AC3E}">
        <p14:creationId xmlns:p14="http://schemas.microsoft.com/office/powerpoint/2010/main" val="4084367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F4D53FE-A917-1A48-9B12-E6A2CAD45256}"/>
              </a:ext>
            </a:extLst>
          </p:cNvPr>
          <p:cNvSpPr>
            <a:spLocks noGrp="1"/>
          </p:cNvSpPr>
          <p:nvPr>
            <p:ph type="dt" sz="half" idx="10"/>
          </p:nvPr>
        </p:nvSpPr>
        <p:spPr/>
        <p:txBody>
          <a:bodyPr/>
          <a:lstStyle/>
          <a:p>
            <a:endParaRPr lang="it-IT" dirty="0"/>
          </a:p>
        </p:txBody>
      </p:sp>
      <p:sp>
        <p:nvSpPr>
          <p:cNvPr id="3" name="Segnaposto numero diapositiva 2">
            <a:extLst>
              <a:ext uri="{FF2B5EF4-FFF2-40B4-BE49-F238E27FC236}">
                <a16:creationId xmlns:a16="http://schemas.microsoft.com/office/drawing/2014/main" id="{B6C6C453-B31F-8C4E-83DF-B23F203D65A7}"/>
              </a:ext>
            </a:extLst>
          </p:cNvPr>
          <p:cNvSpPr>
            <a:spLocks noGrp="1"/>
          </p:cNvSpPr>
          <p:nvPr>
            <p:ph type="sldNum" sz="quarter" idx="12"/>
          </p:nvPr>
        </p:nvSpPr>
        <p:spPr/>
        <p:txBody>
          <a:bodyPr/>
          <a:lstStyle/>
          <a:p>
            <a:fld id="{559452BF-2FED-2D47-B1C7-233827D67781}" type="slidenum">
              <a:rPr lang="it-IT" smtClean="0"/>
              <a:t>16</a:t>
            </a:fld>
            <a:endParaRPr lang="it-IT"/>
          </a:p>
        </p:txBody>
      </p:sp>
      <p:pic>
        <p:nvPicPr>
          <p:cNvPr id="11" name="Immagine 10">
            <a:extLst>
              <a:ext uri="{FF2B5EF4-FFF2-40B4-BE49-F238E27FC236}">
                <a16:creationId xmlns:a16="http://schemas.microsoft.com/office/drawing/2014/main" id="{9F0819B7-6D87-4A4E-8701-FEC51AA6AD1C}"/>
              </a:ext>
            </a:extLst>
          </p:cNvPr>
          <p:cNvPicPr>
            <a:picLocks noChangeAspect="1"/>
          </p:cNvPicPr>
          <p:nvPr/>
        </p:nvPicPr>
        <p:blipFill>
          <a:blip r:embed="rId2"/>
          <a:stretch>
            <a:fillRect/>
          </a:stretch>
        </p:blipFill>
        <p:spPr>
          <a:xfrm>
            <a:off x="930876" y="1697031"/>
            <a:ext cx="7921256" cy="4289446"/>
          </a:xfrm>
          <a:prstGeom prst="rect">
            <a:avLst/>
          </a:prstGeom>
        </p:spPr>
      </p:pic>
      <p:sp>
        <p:nvSpPr>
          <p:cNvPr id="4" name="Rettangolo 3">
            <a:extLst>
              <a:ext uri="{FF2B5EF4-FFF2-40B4-BE49-F238E27FC236}">
                <a16:creationId xmlns:a16="http://schemas.microsoft.com/office/drawing/2014/main" id="{047733CE-AB52-0648-9B8E-B616487E1475}"/>
              </a:ext>
            </a:extLst>
          </p:cNvPr>
          <p:cNvSpPr/>
          <p:nvPr/>
        </p:nvSpPr>
        <p:spPr>
          <a:xfrm>
            <a:off x="1073426" y="5986477"/>
            <a:ext cx="5506278" cy="369332"/>
          </a:xfrm>
          <a:prstGeom prst="rect">
            <a:avLst/>
          </a:prstGeom>
        </p:spPr>
        <p:txBody>
          <a:bodyPr wrap="square">
            <a:spAutoFit/>
          </a:bodyPr>
          <a:lstStyle/>
          <a:p>
            <a:r>
              <a:rPr lang="it-IT" b="1" i="1" dirty="0">
                <a:latin typeface="Trebuchet MS" panose="020B0703020202090204" pitchFamily="34" charset="0"/>
              </a:rPr>
              <a:t>Documenti per approfondire </a:t>
            </a:r>
            <a:r>
              <a:rPr lang="it-IT" b="1" i="1" dirty="0">
                <a:latin typeface="Trebuchet MS" panose="020B0703020202090204" pitchFamily="34" charset="0"/>
                <a:sym typeface="Wingdings" pitchFamily="2" charset="2"/>
              </a:rPr>
              <a:t></a:t>
            </a:r>
            <a:r>
              <a:rPr lang="it-IT" b="1" i="1" dirty="0">
                <a:latin typeface="Trebuchet MS" panose="020B0703020202090204" pitchFamily="34" charset="0"/>
              </a:rPr>
              <a:t> </a:t>
            </a:r>
            <a:r>
              <a:rPr lang="it-IT" b="1" i="1" dirty="0">
                <a:latin typeface="Trebuchet MS" panose="020B0703020202090204" pitchFamily="34" charset="0"/>
                <a:hlinkClick r:id="rId3"/>
              </a:rPr>
              <a:t>qui</a:t>
            </a:r>
            <a:endParaRPr lang="it-IT" b="1" i="1" dirty="0">
              <a:latin typeface="Trebuchet MS" panose="020B0703020202090204" pitchFamily="34" charset="0"/>
            </a:endParaRPr>
          </a:p>
        </p:txBody>
      </p:sp>
    </p:spTree>
    <p:extLst>
      <p:ext uri="{BB962C8B-B14F-4D97-AF65-F5344CB8AC3E}">
        <p14:creationId xmlns:p14="http://schemas.microsoft.com/office/powerpoint/2010/main" val="1424986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65692B9-CA9D-8F44-B181-380CCF1108FA}"/>
              </a:ext>
            </a:extLst>
          </p:cNvPr>
          <p:cNvSpPr>
            <a:spLocks noGrp="1"/>
          </p:cNvSpPr>
          <p:nvPr>
            <p:ph type="dt" sz="half" idx="10"/>
          </p:nvPr>
        </p:nvSpPr>
        <p:spPr/>
        <p:txBody>
          <a:bodyPr/>
          <a:lstStyle/>
          <a:p>
            <a:endParaRPr lang="it-IT" dirty="0"/>
          </a:p>
        </p:txBody>
      </p:sp>
      <p:sp>
        <p:nvSpPr>
          <p:cNvPr id="3" name="Segnaposto numero diapositiva 2">
            <a:extLst>
              <a:ext uri="{FF2B5EF4-FFF2-40B4-BE49-F238E27FC236}">
                <a16:creationId xmlns:a16="http://schemas.microsoft.com/office/drawing/2014/main" id="{870FB807-72F8-5A4E-9AC9-492494AAA8EB}"/>
              </a:ext>
            </a:extLst>
          </p:cNvPr>
          <p:cNvSpPr>
            <a:spLocks noGrp="1"/>
          </p:cNvSpPr>
          <p:nvPr>
            <p:ph type="sldNum" sz="quarter" idx="12"/>
          </p:nvPr>
        </p:nvSpPr>
        <p:spPr/>
        <p:txBody>
          <a:bodyPr/>
          <a:lstStyle/>
          <a:p>
            <a:fld id="{559452BF-2FED-2D47-B1C7-233827D67781}" type="slidenum">
              <a:rPr lang="it-IT" smtClean="0"/>
              <a:t>17</a:t>
            </a:fld>
            <a:endParaRPr lang="it-IT"/>
          </a:p>
        </p:txBody>
      </p:sp>
      <p:pic>
        <p:nvPicPr>
          <p:cNvPr id="5" name="Immagine 4">
            <a:extLst>
              <a:ext uri="{FF2B5EF4-FFF2-40B4-BE49-F238E27FC236}">
                <a16:creationId xmlns:a16="http://schemas.microsoft.com/office/drawing/2014/main" id="{4C6D0EAC-0C3F-E940-ABFB-34C7B90B4B22}"/>
              </a:ext>
            </a:extLst>
          </p:cNvPr>
          <p:cNvPicPr>
            <a:picLocks noChangeAspect="1"/>
          </p:cNvPicPr>
          <p:nvPr/>
        </p:nvPicPr>
        <p:blipFill>
          <a:blip r:embed="rId2"/>
          <a:stretch>
            <a:fillRect/>
          </a:stretch>
        </p:blipFill>
        <p:spPr>
          <a:xfrm>
            <a:off x="252164" y="1662175"/>
            <a:ext cx="7596963" cy="4092482"/>
          </a:xfrm>
          <a:prstGeom prst="rect">
            <a:avLst/>
          </a:prstGeom>
        </p:spPr>
      </p:pic>
      <p:sp>
        <p:nvSpPr>
          <p:cNvPr id="6" name="Rettangolo 5">
            <a:extLst>
              <a:ext uri="{FF2B5EF4-FFF2-40B4-BE49-F238E27FC236}">
                <a16:creationId xmlns:a16="http://schemas.microsoft.com/office/drawing/2014/main" id="{3F1686A9-FF8C-1C4F-B0B4-8D8A95FC4A9C}"/>
              </a:ext>
            </a:extLst>
          </p:cNvPr>
          <p:cNvSpPr/>
          <p:nvPr/>
        </p:nvSpPr>
        <p:spPr>
          <a:xfrm>
            <a:off x="2211495" y="954289"/>
            <a:ext cx="5083569" cy="707886"/>
          </a:xfrm>
          <a:prstGeom prst="rect">
            <a:avLst/>
          </a:prstGeom>
        </p:spPr>
        <p:txBody>
          <a:bodyPr wrap="square">
            <a:spAutoFit/>
          </a:bodyPr>
          <a:lstStyle/>
          <a:p>
            <a:pPr algn="ctr"/>
            <a:r>
              <a:rPr lang="it-IT" sz="2000" b="1" dirty="0">
                <a:solidFill>
                  <a:srgbClr val="A0B7AF"/>
                </a:solidFill>
                <a:latin typeface="Trebuchet MS"/>
              </a:rPr>
              <a:t>III SUMMIT NAZIONALE DELLE DIASPORE  14 DICEMBRE 2019</a:t>
            </a:r>
            <a:endParaRPr lang="it-IT" sz="2000" dirty="0"/>
          </a:p>
        </p:txBody>
      </p:sp>
      <p:pic>
        <p:nvPicPr>
          <p:cNvPr id="7" name="Immagine 6" descr="Immagine che contiene persona, gruppo, interni, inpiedi&#10;&#10;Descrizione generata automaticamente">
            <a:extLst>
              <a:ext uri="{FF2B5EF4-FFF2-40B4-BE49-F238E27FC236}">
                <a16:creationId xmlns:a16="http://schemas.microsoft.com/office/drawing/2014/main" id="{4DF339FF-FCB5-704F-8F66-EF1196B683CA}"/>
              </a:ext>
            </a:extLst>
          </p:cNvPr>
          <p:cNvPicPr>
            <a:picLocks noChangeAspect="1"/>
          </p:cNvPicPr>
          <p:nvPr/>
        </p:nvPicPr>
        <p:blipFill>
          <a:blip r:embed="rId3"/>
          <a:stretch>
            <a:fillRect/>
          </a:stretch>
        </p:blipFill>
        <p:spPr>
          <a:xfrm>
            <a:off x="6734291" y="3267968"/>
            <a:ext cx="2229672" cy="1485899"/>
          </a:xfrm>
          <a:prstGeom prst="rect">
            <a:avLst/>
          </a:prstGeom>
        </p:spPr>
      </p:pic>
    </p:spTree>
    <p:extLst>
      <p:ext uri="{BB962C8B-B14F-4D97-AF65-F5344CB8AC3E}">
        <p14:creationId xmlns:p14="http://schemas.microsoft.com/office/powerpoint/2010/main" val="1707601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GetAP_ML_cmk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691" y="174627"/>
            <a:ext cx="1142886" cy="1219174"/>
          </a:xfrm>
          <a:prstGeom prst="rect">
            <a:avLst/>
          </a:prstGeom>
        </p:spPr>
      </p:pic>
      <p:sp>
        <p:nvSpPr>
          <p:cNvPr id="14" name="Segnaposto data 13"/>
          <p:cNvSpPr>
            <a:spLocks noGrp="1"/>
          </p:cNvSpPr>
          <p:nvPr>
            <p:ph type="dt" sz="half" idx="10"/>
          </p:nvPr>
        </p:nvSpPr>
        <p:spPr/>
        <p:txBody>
          <a:bodyPr/>
          <a:lstStyle/>
          <a:p>
            <a:endParaRPr lang="it-IT" dirty="0"/>
          </a:p>
        </p:txBody>
      </p:sp>
      <p:sp>
        <p:nvSpPr>
          <p:cNvPr id="15" name="Segnaposto numero diapositiva 14"/>
          <p:cNvSpPr>
            <a:spLocks noGrp="1"/>
          </p:cNvSpPr>
          <p:nvPr>
            <p:ph type="sldNum" sz="quarter" idx="12"/>
          </p:nvPr>
        </p:nvSpPr>
        <p:spPr/>
        <p:txBody>
          <a:bodyPr/>
          <a:lstStyle/>
          <a:p>
            <a:fld id="{559452BF-2FED-2D47-B1C7-233827D67781}" type="slidenum">
              <a:rPr lang="it-IT" smtClean="0"/>
              <a:t>18</a:t>
            </a:fld>
            <a:endParaRPr lang="it-IT"/>
          </a:p>
        </p:txBody>
      </p:sp>
      <p:sp>
        <p:nvSpPr>
          <p:cNvPr id="2" name="Rettangolo 1">
            <a:extLst>
              <a:ext uri="{FF2B5EF4-FFF2-40B4-BE49-F238E27FC236}">
                <a16:creationId xmlns:a16="http://schemas.microsoft.com/office/drawing/2014/main" id="{660E3FBE-613D-3F49-9C58-CC6111D0BF2E}"/>
              </a:ext>
            </a:extLst>
          </p:cNvPr>
          <p:cNvSpPr/>
          <p:nvPr/>
        </p:nvSpPr>
        <p:spPr>
          <a:xfrm>
            <a:off x="712382" y="1624632"/>
            <a:ext cx="8325293" cy="584775"/>
          </a:xfrm>
          <a:prstGeom prst="rect">
            <a:avLst/>
          </a:prstGeom>
        </p:spPr>
        <p:txBody>
          <a:bodyPr wrap="square">
            <a:spAutoFit/>
          </a:bodyPr>
          <a:lstStyle/>
          <a:p>
            <a:br>
              <a:rPr lang="it-IT" sz="1600" dirty="0">
                <a:solidFill>
                  <a:schemeClr val="dk1"/>
                </a:solidFill>
                <a:ea typeface="Calibri"/>
                <a:cs typeface="Calibri"/>
                <a:sym typeface="Calibri"/>
              </a:rPr>
            </a:br>
            <a:endParaRPr lang="it-IT" sz="1600" dirty="0"/>
          </a:p>
        </p:txBody>
      </p:sp>
      <p:sp>
        <p:nvSpPr>
          <p:cNvPr id="6" name="Rettangolo 5">
            <a:extLst>
              <a:ext uri="{FF2B5EF4-FFF2-40B4-BE49-F238E27FC236}">
                <a16:creationId xmlns:a16="http://schemas.microsoft.com/office/drawing/2014/main" id="{B27834C4-763F-AF4F-A9B3-6F1527C1FB53}"/>
              </a:ext>
            </a:extLst>
          </p:cNvPr>
          <p:cNvSpPr/>
          <p:nvPr/>
        </p:nvSpPr>
        <p:spPr>
          <a:xfrm>
            <a:off x="2482702" y="1104235"/>
            <a:ext cx="4178596" cy="461665"/>
          </a:xfrm>
          <a:prstGeom prst="rect">
            <a:avLst/>
          </a:prstGeom>
        </p:spPr>
        <p:txBody>
          <a:bodyPr wrap="square">
            <a:spAutoFit/>
          </a:bodyPr>
          <a:lstStyle/>
          <a:p>
            <a:r>
              <a:rPr lang="it-IT" sz="2400" b="1" dirty="0">
                <a:solidFill>
                  <a:srgbClr val="A0B7AF"/>
                </a:solidFill>
                <a:latin typeface="Trebuchet MS"/>
                <a:cs typeface="Trebuchet MS"/>
              </a:rPr>
              <a:t>GRAZIE PER L’ATTENZIONE</a:t>
            </a:r>
          </a:p>
        </p:txBody>
      </p:sp>
      <p:pic>
        <p:nvPicPr>
          <p:cNvPr id="10" name="Immagine 9" descr="Immagine che contiene persona, posando, fotografia, gruppo&#10;&#10;Descrizione generata automaticamente">
            <a:extLst>
              <a:ext uri="{FF2B5EF4-FFF2-40B4-BE49-F238E27FC236}">
                <a16:creationId xmlns:a16="http://schemas.microsoft.com/office/drawing/2014/main" id="{BFE77FCC-C64C-4B48-BF0B-F4AE869B66DD}"/>
              </a:ext>
            </a:extLst>
          </p:cNvPr>
          <p:cNvPicPr>
            <a:picLocks noChangeAspect="1"/>
          </p:cNvPicPr>
          <p:nvPr/>
        </p:nvPicPr>
        <p:blipFill>
          <a:blip r:embed="rId3"/>
          <a:stretch>
            <a:fillRect/>
          </a:stretch>
        </p:blipFill>
        <p:spPr>
          <a:xfrm>
            <a:off x="1388246" y="1507109"/>
            <a:ext cx="6367507" cy="4246656"/>
          </a:xfrm>
          <a:prstGeom prst="rect">
            <a:avLst/>
          </a:prstGeom>
        </p:spPr>
      </p:pic>
    </p:spTree>
    <p:extLst>
      <p:ext uri="{BB962C8B-B14F-4D97-AF65-F5344CB8AC3E}">
        <p14:creationId xmlns:p14="http://schemas.microsoft.com/office/powerpoint/2010/main" val="3798687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idx="4294967295"/>
          </p:nvPr>
        </p:nvSpPr>
        <p:spPr>
          <a:xfrm>
            <a:off x="512063" y="2358798"/>
            <a:ext cx="8119873" cy="1070202"/>
          </a:xfrm>
          <a:prstGeom prst="rect">
            <a:avLst/>
          </a:prstGeom>
        </p:spPr>
        <p:txBody>
          <a:bodyPr>
            <a:normAutofit/>
          </a:bodyPr>
          <a:lstStyle/>
          <a:p>
            <a:r>
              <a:rPr lang="it-IT" sz="3100" b="1" dirty="0">
                <a:solidFill>
                  <a:srgbClr val="A0B7AF"/>
                </a:solidFill>
                <a:latin typeface="Trebuchet MS"/>
                <a:cs typeface="Trebuchet MS"/>
              </a:rPr>
              <a:t>LE DIASPORE E LE NUOVE GENERAZIONI NELLA COOPERAZIONE INTERNAZIONALE</a:t>
            </a:r>
          </a:p>
        </p:txBody>
      </p:sp>
      <p:pic>
        <p:nvPicPr>
          <p:cNvPr id="7" name="Immagine 6" descr="GetAP_ML_cmk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691" y="174627"/>
            <a:ext cx="1142886" cy="1219174"/>
          </a:xfrm>
          <a:prstGeom prst="rect">
            <a:avLst/>
          </a:prstGeom>
        </p:spPr>
      </p:pic>
      <p:sp>
        <p:nvSpPr>
          <p:cNvPr id="14" name="Segnaposto data 13"/>
          <p:cNvSpPr>
            <a:spLocks noGrp="1"/>
          </p:cNvSpPr>
          <p:nvPr>
            <p:ph type="dt" sz="half" idx="10"/>
          </p:nvPr>
        </p:nvSpPr>
        <p:spPr/>
        <p:txBody>
          <a:bodyPr/>
          <a:lstStyle/>
          <a:p>
            <a:endParaRPr lang="it-IT" dirty="0"/>
          </a:p>
        </p:txBody>
      </p:sp>
      <p:sp>
        <p:nvSpPr>
          <p:cNvPr id="15" name="Segnaposto numero diapositiva 14"/>
          <p:cNvSpPr>
            <a:spLocks noGrp="1"/>
          </p:cNvSpPr>
          <p:nvPr>
            <p:ph type="sldNum" sz="quarter" idx="12"/>
          </p:nvPr>
        </p:nvSpPr>
        <p:spPr/>
        <p:txBody>
          <a:bodyPr/>
          <a:lstStyle/>
          <a:p>
            <a:fld id="{559452BF-2FED-2D47-B1C7-233827D67781}" type="slidenum">
              <a:rPr lang="it-IT" smtClean="0"/>
              <a:t>2</a:t>
            </a:fld>
            <a:endParaRPr lang="it-IT"/>
          </a:p>
        </p:txBody>
      </p:sp>
      <p:sp>
        <p:nvSpPr>
          <p:cNvPr id="3" name="Rettangolo 2">
            <a:extLst>
              <a:ext uri="{FF2B5EF4-FFF2-40B4-BE49-F238E27FC236}">
                <a16:creationId xmlns:a16="http://schemas.microsoft.com/office/drawing/2014/main" id="{EC31F4E3-9D92-E14E-9AE3-E48920FD377E}"/>
              </a:ext>
            </a:extLst>
          </p:cNvPr>
          <p:cNvSpPr/>
          <p:nvPr/>
        </p:nvSpPr>
        <p:spPr>
          <a:xfrm>
            <a:off x="1542288" y="3282696"/>
            <a:ext cx="5774474" cy="646331"/>
          </a:xfrm>
          <a:prstGeom prst="rect">
            <a:avLst/>
          </a:prstGeom>
        </p:spPr>
        <p:txBody>
          <a:bodyPr wrap="square">
            <a:spAutoFit/>
          </a:bodyPr>
          <a:lstStyle/>
          <a:p>
            <a:pPr algn="ctr"/>
            <a:r>
              <a:rPr lang="it-IT" dirty="0"/>
              <a:t>DALL’ATTIVISMO INDIVIDUALE E ASSOCIATIVO AL SUMMIT NAZIONALE DELLE DIASPORE</a:t>
            </a:r>
          </a:p>
        </p:txBody>
      </p:sp>
    </p:spTree>
    <p:extLst>
      <p:ext uri="{BB962C8B-B14F-4D97-AF65-F5344CB8AC3E}">
        <p14:creationId xmlns:p14="http://schemas.microsoft.com/office/powerpoint/2010/main" val="737482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idx="4294967295"/>
          </p:nvPr>
        </p:nvSpPr>
        <p:spPr>
          <a:xfrm>
            <a:off x="4572000" y="1121879"/>
            <a:ext cx="2546499" cy="543844"/>
          </a:xfrm>
          <a:prstGeom prst="rect">
            <a:avLst/>
          </a:prstGeom>
        </p:spPr>
        <p:txBody>
          <a:bodyPr>
            <a:normAutofit/>
          </a:bodyPr>
          <a:lstStyle/>
          <a:p>
            <a:r>
              <a:rPr lang="it-IT" sz="2800" b="1" dirty="0">
                <a:solidFill>
                  <a:srgbClr val="A0B7AF"/>
                </a:solidFill>
                <a:latin typeface="Trebuchet MS"/>
                <a:cs typeface="Trebuchet MS"/>
              </a:rPr>
              <a:t>MI PRESENTO</a:t>
            </a:r>
          </a:p>
        </p:txBody>
      </p:sp>
      <p:sp>
        <p:nvSpPr>
          <p:cNvPr id="3" name="Sottotitolo 2"/>
          <p:cNvSpPr>
            <a:spLocks noGrp="1"/>
          </p:cNvSpPr>
          <p:nvPr>
            <p:ph type="subTitle" idx="4294967295"/>
          </p:nvPr>
        </p:nvSpPr>
        <p:spPr>
          <a:xfrm>
            <a:off x="846453" y="1711151"/>
            <a:ext cx="3611541" cy="3279356"/>
          </a:xfrm>
          <a:prstGeom prst="rect">
            <a:avLst/>
          </a:prstGeom>
        </p:spPr>
        <p:txBody>
          <a:bodyPr>
            <a:noAutofit/>
          </a:bodyPr>
          <a:lstStyle/>
          <a:p>
            <a:pPr marL="0" indent="0">
              <a:buNone/>
            </a:pPr>
            <a:r>
              <a:rPr lang="it-IT" sz="1600" dirty="0">
                <a:latin typeface="Trebuchet MS"/>
                <a:cs typeface="Trebuchet MS"/>
              </a:rPr>
              <a:t>Ada Ugo Abara, 27 anni, trevigiana, italiana, nigeriana, italo-nigeriana, veneta, afro-italiana… </a:t>
            </a:r>
          </a:p>
          <a:p>
            <a:pPr marL="0" indent="0">
              <a:buNone/>
            </a:pPr>
            <a:endParaRPr lang="it-IT" sz="1600" dirty="0">
              <a:solidFill>
                <a:schemeClr val="tx1"/>
              </a:solidFill>
              <a:latin typeface="Trebuchet MS"/>
              <a:cs typeface="Trebuchet MS"/>
            </a:endParaRPr>
          </a:p>
          <a:p>
            <a:pPr marL="0" indent="0">
              <a:buNone/>
            </a:pPr>
            <a:r>
              <a:rPr lang="it-IT" sz="1600" dirty="0">
                <a:solidFill>
                  <a:schemeClr val="tx1"/>
                </a:solidFill>
                <a:latin typeface="Trebuchet MS"/>
                <a:cs typeface="Trebuchet MS"/>
              </a:rPr>
              <a:t>Laurea magistrale in Cooperazione, Sviluppo e Innovazione nell’Economia Globale</a:t>
            </a:r>
          </a:p>
          <a:p>
            <a:pPr marL="0" indent="0">
              <a:buNone/>
            </a:pPr>
            <a:endParaRPr lang="it-IT" sz="1600" dirty="0">
              <a:latin typeface="Trebuchet MS"/>
              <a:cs typeface="Trebuchet MS"/>
            </a:endParaRPr>
          </a:p>
          <a:p>
            <a:pPr marL="0" indent="0">
              <a:buNone/>
            </a:pPr>
            <a:r>
              <a:rPr lang="it-IT" sz="1600" dirty="0">
                <a:latin typeface="Trebuchet MS"/>
                <a:cs typeface="Trebuchet MS"/>
              </a:rPr>
              <a:t>Membro coordinamento Summit Nazionale delle diaspore</a:t>
            </a:r>
          </a:p>
          <a:p>
            <a:pPr marL="0" indent="0">
              <a:buNone/>
            </a:pPr>
            <a:endParaRPr lang="it-IT" sz="1600" dirty="0">
              <a:latin typeface="Trebuchet MS"/>
              <a:cs typeface="Trebuchet MS"/>
            </a:endParaRPr>
          </a:p>
          <a:p>
            <a:pPr marL="0" indent="0">
              <a:buNone/>
            </a:pPr>
            <a:r>
              <a:rPr lang="it-IT" sz="1600" dirty="0">
                <a:latin typeface="Trebuchet MS"/>
                <a:cs typeface="Trebuchet MS"/>
              </a:rPr>
              <a:t>Responsabile area prospettive di Fondazione Aurora</a:t>
            </a:r>
          </a:p>
          <a:p>
            <a:pPr marL="0" indent="0">
              <a:buNone/>
            </a:pPr>
            <a:endParaRPr lang="it-IT" sz="1600" dirty="0">
              <a:solidFill>
                <a:schemeClr val="tx1"/>
              </a:solidFill>
              <a:latin typeface="Trebuchet MS"/>
              <a:cs typeface="Trebuchet MS"/>
            </a:endParaRPr>
          </a:p>
          <a:p>
            <a:pPr marL="0" indent="0">
              <a:buNone/>
            </a:pPr>
            <a:r>
              <a:rPr lang="it-IT" sz="1600" dirty="0">
                <a:solidFill>
                  <a:schemeClr val="tx1"/>
                </a:solidFill>
                <a:latin typeface="Trebuchet MS"/>
                <a:cs typeface="Trebuchet MS"/>
              </a:rPr>
              <a:t>Presidente di </a:t>
            </a:r>
            <a:r>
              <a:rPr lang="it-IT" sz="1600" dirty="0" err="1">
                <a:solidFill>
                  <a:schemeClr val="tx1"/>
                </a:solidFill>
                <a:latin typeface="Trebuchet MS"/>
                <a:cs typeface="Trebuchet MS"/>
              </a:rPr>
              <a:t>Arising</a:t>
            </a:r>
            <a:r>
              <a:rPr lang="it-IT" sz="1600" dirty="0">
                <a:solidFill>
                  <a:schemeClr val="tx1"/>
                </a:solidFill>
                <a:latin typeface="Trebuchet MS"/>
                <a:cs typeface="Trebuchet MS"/>
              </a:rPr>
              <a:t> </a:t>
            </a:r>
            <a:r>
              <a:rPr lang="it-IT" sz="1600" dirty="0" err="1">
                <a:solidFill>
                  <a:schemeClr val="tx1"/>
                </a:solidFill>
                <a:latin typeface="Trebuchet MS"/>
                <a:cs typeface="Trebuchet MS"/>
              </a:rPr>
              <a:t>Africans</a:t>
            </a:r>
            <a:r>
              <a:rPr lang="it-IT" sz="1600" dirty="0">
                <a:solidFill>
                  <a:schemeClr val="tx1"/>
                </a:solidFill>
                <a:latin typeface="Trebuchet MS"/>
                <a:cs typeface="Trebuchet MS"/>
              </a:rPr>
              <a:t>, membro del direttivo del CoNNGI…</a:t>
            </a:r>
          </a:p>
          <a:p>
            <a:pPr marL="0" indent="0">
              <a:buNone/>
            </a:pPr>
            <a:endParaRPr lang="it-IT" sz="1600" dirty="0">
              <a:solidFill>
                <a:schemeClr val="tx1"/>
              </a:solidFill>
              <a:latin typeface="Trebuchet MS"/>
              <a:cs typeface="Trebuchet MS"/>
            </a:endParaRPr>
          </a:p>
          <a:p>
            <a:pPr marL="0" indent="0">
              <a:buNone/>
            </a:pPr>
            <a:endParaRPr lang="it-IT" sz="1600" dirty="0">
              <a:solidFill>
                <a:schemeClr val="tx1"/>
              </a:solidFill>
              <a:latin typeface="Trebuchet MS"/>
              <a:cs typeface="Trebuchet MS"/>
            </a:endParaRPr>
          </a:p>
          <a:p>
            <a:pPr marL="0" indent="0">
              <a:buNone/>
            </a:pPr>
            <a:endParaRPr lang="it-IT" sz="1600" dirty="0">
              <a:solidFill>
                <a:schemeClr val="tx1"/>
              </a:solidFill>
              <a:latin typeface="Trebuchet MS"/>
              <a:cs typeface="Trebuchet MS"/>
            </a:endParaRPr>
          </a:p>
        </p:txBody>
      </p:sp>
      <p:pic>
        <p:nvPicPr>
          <p:cNvPr id="7" name="Immagine 6" descr="GetAP_ML_cmk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691" y="174627"/>
            <a:ext cx="1142886" cy="1219174"/>
          </a:xfrm>
          <a:prstGeom prst="rect">
            <a:avLst/>
          </a:prstGeom>
        </p:spPr>
      </p:pic>
      <p:pic>
        <p:nvPicPr>
          <p:cNvPr id="9" name="Immagine 8" descr="ELEN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75" y="1798473"/>
            <a:ext cx="189709" cy="187668"/>
          </a:xfrm>
          <a:prstGeom prst="rect">
            <a:avLst/>
          </a:prstGeom>
        </p:spPr>
      </p:pic>
      <p:pic>
        <p:nvPicPr>
          <p:cNvPr id="10" name="Immagine 9" descr="ELEN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75" y="2907149"/>
            <a:ext cx="189709" cy="187668"/>
          </a:xfrm>
          <a:prstGeom prst="rect">
            <a:avLst/>
          </a:prstGeom>
        </p:spPr>
      </p:pic>
      <p:pic>
        <p:nvPicPr>
          <p:cNvPr id="11" name="Immagine 10" descr="ELEN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75" y="3936651"/>
            <a:ext cx="189709" cy="187668"/>
          </a:xfrm>
          <a:prstGeom prst="rect">
            <a:avLst/>
          </a:prstGeom>
        </p:spPr>
      </p:pic>
      <p:sp>
        <p:nvSpPr>
          <p:cNvPr id="14" name="Segnaposto data 13"/>
          <p:cNvSpPr>
            <a:spLocks noGrp="1"/>
          </p:cNvSpPr>
          <p:nvPr>
            <p:ph type="dt" sz="half" idx="10"/>
          </p:nvPr>
        </p:nvSpPr>
        <p:spPr/>
        <p:txBody>
          <a:bodyPr/>
          <a:lstStyle/>
          <a:p>
            <a:endParaRPr lang="it-IT" dirty="0"/>
          </a:p>
        </p:txBody>
      </p:sp>
      <p:sp>
        <p:nvSpPr>
          <p:cNvPr id="15" name="Segnaposto numero diapositiva 14"/>
          <p:cNvSpPr>
            <a:spLocks noGrp="1"/>
          </p:cNvSpPr>
          <p:nvPr>
            <p:ph type="sldNum" sz="quarter" idx="12"/>
          </p:nvPr>
        </p:nvSpPr>
        <p:spPr/>
        <p:txBody>
          <a:bodyPr/>
          <a:lstStyle/>
          <a:p>
            <a:fld id="{559452BF-2FED-2D47-B1C7-233827D67781}" type="slidenum">
              <a:rPr lang="it-IT" smtClean="0"/>
              <a:t>3</a:t>
            </a:fld>
            <a:endParaRPr lang="it-IT"/>
          </a:p>
        </p:txBody>
      </p:sp>
      <p:pic>
        <p:nvPicPr>
          <p:cNvPr id="5" name="Immagine 4" descr="Immagine che contiene esterni, persona, spiaggia, acqua&#10;&#10;Descrizione generata automaticamente">
            <a:extLst>
              <a:ext uri="{FF2B5EF4-FFF2-40B4-BE49-F238E27FC236}">
                <a16:creationId xmlns:a16="http://schemas.microsoft.com/office/drawing/2014/main" id="{8FCD7860-CF62-E944-81F3-F4B2DA4D5A70}"/>
              </a:ext>
            </a:extLst>
          </p:cNvPr>
          <p:cNvPicPr>
            <a:picLocks noChangeAspect="1"/>
          </p:cNvPicPr>
          <p:nvPr/>
        </p:nvPicPr>
        <p:blipFill>
          <a:blip r:embed="rId4"/>
          <a:stretch>
            <a:fillRect/>
          </a:stretch>
        </p:blipFill>
        <p:spPr>
          <a:xfrm>
            <a:off x="4394471" y="1771036"/>
            <a:ext cx="4236359" cy="4236359"/>
          </a:xfrm>
          <a:prstGeom prst="rect">
            <a:avLst/>
          </a:prstGeom>
        </p:spPr>
      </p:pic>
      <p:pic>
        <p:nvPicPr>
          <p:cNvPr id="12" name="Immagine 11" descr="ELENCO.jpg">
            <a:extLst>
              <a:ext uri="{FF2B5EF4-FFF2-40B4-BE49-F238E27FC236}">
                <a16:creationId xmlns:a16="http://schemas.microsoft.com/office/drawing/2014/main" id="{113815F9-58FC-784B-AF02-D751FE52A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75" y="4778485"/>
            <a:ext cx="189709" cy="187668"/>
          </a:xfrm>
          <a:prstGeom prst="rect">
            <a:avLst/>
          </a:prstGeom>
        </p:spPr>
      </p:pic>
      <p:pic>
        <p:nvPicPr>
          <p:cNvPr id="13" name="Immagine 12" descr="ELENCO.jpg">
            <a:extLst>
              <a:ext uri="{FF2B5EF4-FFF2-40B4-BE49-F238E27FC236}">
                <a16:creationId xmlns:a16="http://schemas.microsoft.com/office/drawing/2014/main" id="{E9283004-2695-134F-8606-CDD89701F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74" y="5620319"/>
            <a:ext cx="189709" cy="187668"/>
          </a:xfrm>
          <a:prstGeom prst="rect">
            <a:avLst/>
          </a:prstGeom>
        </p:spPr>
      </p:pic>
    </p:spTree>
    <p:extLst>
      <p:ext uri="{BB962C8B-B14F-4D97-AF65-F5344CB8AC3E}">
        <p14:creationId xmlns:p14="http://schemas.microsoft.com/office/powerpoint/2010/main" val="3494309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idx="4294967295"/>
          </p:nvPr>
        </p:nvSpPr>
        <p:spPr>
          <a:xfrm>
            <a:off x="723119" y="1393801"/>
            <a:ext cx="7697762" cy="587990"/>
          </a:xfrm>
          <a:prstGeom prst="rect">
            <a:avLst/>
          </a:prstGeom>
        </p:spPr>
        <p:txBody>
          <a:bodyPr>
            <a:normAutofit/>
          </a:bodyPr>
          <a:lstStyle/>
          <a:p>
            <a:r>
              <a:rPr lang="it-IT" sz="2400" b="1" dirty="0">
                <a:solidFill>
                  <a:srgbClr val="A0B7AF"/>
                </a:solidFill>
                <a:latin typeface="Trebuchet MS"/>
                <a:cs typeface="Trebuchet MS"/>
              </a:rPr>
              <a:t>Costruire la propria identità nel Veneto, ieri </a:t>
            </a:r>
            <a:r>
              <a:rPr lang="it-IT" sz="2000" b="1" dirty="0">
                <a:solidFill>
                  <a:srgbClr val="A0B7AF"/>
                </a:solidFill>
                <a:latin typeface="Trebuchet MS"/>
                <a:cs typeface="Trebuchet MS"/>
              </a:rPr>
              <a:t>e </a:t>
            </a:r>
            <a:r>
              <a:rPr lang="it-IT" sz="2400" b="1" dirty="0">
                <a:solidFill>
                  <a:srgbClr val="A0B7AF"/>
                </a:solidFill>
                <a:latin typeface="Trebuchet MS"/>
                <a:cs typeface="Trebuchet MS"/>
              </a:rPr>
              <a:t>oggi</a:t>
            </a:r>
            <a:endParaRPr lang="it-IT" sz="2800" b="1" dirty="0">
              <a:solidFill>
                <a:srgbClr val="A0B7AF"/>
              </a:solidFill>
              <a:latin typeface="Trebuchet MS"/>
              <a:cs typeface="Trebuchet MS"/>
            </a:endParaRPr>
          </a:p>
        </p:txBody>
      </p:sp>
      <p:sp>
        <p:nvSpPr>
          <p:cNvPr id="3" name="Sottotitolo 2"/>
          <p:cNvSpPr>
            <a:spLocks noGrp="1"/>
          </p:cNvSpPr>
          <p:nvPr>
            <p:ph type="subTitle" idx="4294967295"/>
          </p:nvPr>
        </p:nvSpPr>
        <p:spPr>
          <a:xfrm>
            <a:off x="723119" y="4338084"/>
            <a:ext cx="7430448" cy="1778592"/>
          </a:xfrm>
          <a:prstGeom prst="rect">
            <a:avLst/>
          </a:prstGeom>
        </p:spPr>
        <p:txBody>
          <a:bodyPr>
            <a:noAutofit/>
          </a:bodyPr>
          <a:lstStyle/>
          <a:p>
            <a:pPr>
              <a:spcBef>
                <a:spcPts val="1000"/>
              </a:spcBef>
            </a:pPr>
            <a:r>
              <a:rPr lang="it-IT" sz="1200" dirty="0"/>
              <a:t>Gli stranieri residenti a San Biagio di Callalta al </a:t>
            </a:r>
            <a:r>
              <a:rPr lang="it-IT" sz="1200" b="1" dirty="0">
                <a:solidFill>
                  <a:schemeClr val="accent6"/>
                </a:solidFill>
              </a:rPr>
              <a:t>1° gennaio 2004 </a:t>
            </a:r>
            <a:r>
              <a:rPr lang="it-IT" sz="1200" dirty="0"/>
              <a:t>sono </a:t>
            </a:r>
            <a:r>
              <a:rPr lang="it-IT" sz="1200" b="1" dirty="0"/>
              <a:t>599</a:t>
            </a:r>
            <a:r>
              <a:rPr lang="it-IT" sz="1200" dirty="0"/>
              <a:t> e rappresentano il 5,1% della popolazione residente; la comunità straniera più numerosa è quella proveniente dal </a:t>
            </a:r>
            <a:r>
              <a:rPr lang="it-IT" sz="1200" b="1" dirty="0"/>
              <a:t>Marocco</a:t>
            </a:r>
            <a:r>
              <a:rPr lang="it-IT" sz="1200" dirty="0"/>
              <a:t> con il 20,9% di tutti gli stranieri presenti sul territorio, seguita dall'</a:t>
            </a:r>
            <a:r>
              <a:rPr lang="it-IT" sz="1200" b="1" dirty="0"/>
              <a:t>Albania</a:t>
            </a:r>
            <a:r>
              <a:rPr lang="it-IT" sz="1200" dirty="0"/>
              <a:t> (12,9%) e dalla </a:t>
            </a:r>
            <a:r>
              <a:rPr lang="it-IT" sz="1200" b="1" dirty="0"/>
              <a:t>Serbia e Montenegro</a:t>
            </a:r>
            <a:r>
              <a:rPr lang="it-IT" sz="1200" dirty="0"/>
              <a:t> (10,7%).</a:t>
            </a:r>
          </a:p>
          <a:p>
            <a:pPr>
              <a:spcBef>
                <a:spcPts val="1000"/>
              </a:spcBef>
            </a:pPr>
            <a:r>
              <a:rPr lang="it-IT" sz="1050" dirty="0">
                <a:latin typeface="Trebuchet MS"/>
                <a:cs typeface="Trebuchet MS"/>
              </a:rPr>
              <a:t>Nel 2004 i nigeriani rappresentavano l’1% della popolazione straniera, con 2 maschi e 4 femmine. </a:t>
            </a:r>
          </a:p>
          <a:p>
            <a:pPr>
              <a:spcBef>
                <a:spcPts val="1000"/>
              </a:spcBef>
            </a:pPr>
            <a:r>
              <a:rPr lang="it-IT" sz="1200" dirty="0"/>
              <a:t>Gli stranieri residenti a San Biagio di Callalta al </a:t>
            </a:r>
            <a:r>
              <a:rPr lang="it-IT" sz="1200" b="1" dirty="0">
                <a:solidFill>
                  <a:schemeClr val="accent6"/>
                </a:solidFill>
              </a:rPr>
              <a:t>1° gennaio 2019 </a:t>
            </a:r>
            <a:r>
              <a:rPr lang="it-IT" sz="1200" dirty="0"/>
              <a:t>sono </a:t>
            </a:r>
            <a:r>
              <a:rPr lang="it-IT" sz="1200" b="1" dirty="0"/>
              <a:t>1.399</a:t>
            </a:r>
            <a:r>
              <a:rPr lang="it-IT" sz="1200" dirty="0"/>
              <a:t> e rappresentano il 10,7% della popolazione residente; la comunità straniera più numerosa è quella proveniente dal </a:t>
            </a:r>
            <a:r>
              <a:rPr lang="it-IT" sz="1200" b="1" dirty="0"/>
              <a:t>Kosovo</a:t>
            </a:r>
            <a:r>
              <a:rPr lang="it-IT" sz="1200" dirty="0"/>
              <a:t> con il 18,7% di tutti gli stranieri presenti sul territorio, seguita dalla </a:t>
            </a:r>
            <a:r>
              <a:rPr lang="it-IT" sz="1200" b="1" dirty="0"/>
              <a:t>Romania</a:t>
            </a:r>
            <a:r>
              <a:rPr lang="it-IT" sz="1200" dirty="0"/>
              <a:t> (15,6%) e dal </a:t>
            </a:r>
            <a:r>
              <a:rPr lang="it-IT" sz="1200" b="1" dirty="0"/>
              <a:t>Marocco</a:t>
            </a:r>
            <a:r>
              <a:rPr lang="it-IT" sz="1200" dirty="0"/>
              <a:t> (10,3%).</a:t>
            </a:r>
          </a:p>
          <a:p>
            <a:pPr>
              <a:spcBef>
                <a:spcPts val="1000"/>
              </a:spcBef>
            </a:pPr>
            <a:r>
              <a:rPr lang="it-IT" sz="1000" dirty="0">
                <a:latin typeface="Trebuchet MS"/>
                <a:cs typeface="Trebuchet MS"/>
              </a:rPr>
              <a:t>Nel 2019 i nigeriani rappresentavano il 2,72% della popolazione straniera, con 38 persone residenti. </a:t>
            </a:r>
          </a:p>
        </p:txBody>
      </p:sp>
      <p:pic>
        <p:nvPicPr>
          <p:cNvPr id="7" name="Immagine 6" descr="GetAP_ML_cmk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691" y="174627"/>
            <a:ext cx="1142886" cy="1219174"/>
          </a:xfrm>
          <a:prstGeom prst="rect">
            <a:avLst/>
          </a:prstGeom>
        </p:spPr>
      </p:pic>
      <p:sp>
        <p:nvSpPr>
          <p:cNvPr id="14" name="Segnaposto data 13"/>
          <p:cNvSpPr>
            <a:spLocks noGrp="1"/>
          </p:cNvSpPr>
          <p:nvPr>
            <p:ph type="dt" sz="half" idx="10"/>
          </p:nvPr>
        </p:nvSpPr>
        <p:spPr/>
        <p:txBody>
          <a:bodyPr/>
          <a:lstStyle/>
          <a:p>
            <a:endParaRPr lang="it-IT" dirty="0"/>
          </a:p>
        </p:txBody>
      </p:sp>
      <p:sp>
        <p:nvSpPr>
          <p:cNvPr id="15" name="Segnaposto numero diapositiva 14"/>
          <p:cNvSpPr>
            <a:spLocks noGrp="1"/>
          </p:cNvSpPr>
          <p:nvPr>
            <p:ph type="sldNum" sz="quarter" idx="12"/>
          </p:nvPr>
        </p:nvSpPr>
        <p:spPr/>
        <p:txBody>
          <a:bodyPr/>
          <a:lstStyle/>
          <a:p>
            <a:fld id="{559452BF-2FED-2D47-B1C7-233827D67781}" type="slidenum">
              <a:rPr lang="it-IT" smtClean="0"/>
              <a:t>4</a:t>
            </a:fld>
            <a:endParaRPr lang="it-IT"/>
          </a:p>
        </p:txBody>
      </p:sp>
      <p:pic>
        <p:nvPicPr>
          <p:cNvPr id="8" name="Immagine 7" descr="Immagine che contiene screenshot&#10;&#10;Descrizione generata automaticamente">
            <a:extLst>
              <a:ext uri="{FF2B5EF4-FFF2-40B4-BE49-F238E27FC236}">
                <a16:creationId xmlns:a16="http://schemas.microsoft.com/office/drawing/2014/main" id="{C244A8E3-C0D9-6C44-82ED-BF1E38036967}"/>
              </a:ext>
            </a:extLst>
          </p:cNvPr>
          <p:cNvPicPr>
            <a:picLocks noChangeAspect="1"/>
          </p:cNvPicPr>
          <p:nvPr/>
        </p:nvPicPr>
        <p:blipFill>
          <a:blip r:embed="rId3"/>
          <a:stretch>
            <a:fillRect/>
          </a:stretch>
        </p:blipFill>
        <p:spPr>
          <a:xfrm>
            <a:off x="673100" y="1809798"/>
            <a:ext cx="7585269" cy="2528286"/>
          </a:xfrm>
          <a:prstGeom prst="rect">
            <a:avLst/>
          </a:prstGeom>
        </p:spPr>
      </p:pic>
    </p:spTree>
    <p:extLst>
      <p:ext uri="{BB962C8B-B14F-4D97-AF65-F5344CB8AC3E}">
        <p14:creationId xmlns:p14="http://schemas.microsoft.com/office/powerpoint/2010/main" val="171898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idx="4294967295"/>
          </p:nvPr>
        </p:nvSpPr>
        <p:spPr>
          <a:xfrm>
            <a:off x="723119" y="950580"/>
            <a:ext cx="7697762" cy="587990"/>
          </a:xfrm>
          <a:prstGeom prst="rect">
            <a:avLst/>
          </a:prstGeom>
        </p:spPr>
        <p:txBody>
          <a:bodyPr>
            <a:normAutofit/>
          </a:bodyPr>
          <a:lstStyle/>
          <a:p>
            <a:r>
              <a:rPr lang="it-IT" sz="2400" b="1" dirty="0">
                <a:solidFill>
                  <a:srgbClr val="A0B7AF"/>
                </a:solidFill>
                <a:latin typeface="Trebuchet MS"/>
                <a:cs typeface="Trebuchet MS"/>
              </a:rPr>
              <a:t>E LA SCUOLA?</a:t>
            </a:r>
            <a:endParaRPr lang="it-IT" sz="2800" b="1" dirty="0">
              <a:solidFill>
                <a:srgbClr val="A0B7AF"/>
              </a:solidFill>
              <a:latin typeface="Trebuchet MS"/>
              <a:cs typeface="Trebuchet MS"/>
            </a:endParaRPr>
          </a:p>
        </p:txBody>
      </p:sp>
      <p:sp>
        <p:nvSpPr>
          <p:cNvPr id="3" name="Sottotitolo 2"/>
          <p:cNvSpPr>
            <a:spLocks noGrp="1"/>
          </p:cNvSpPr>
          <p:nvPr>
            <p:ph type="subTitle" idx="4294967295"/>
          </p:nvPr>
        </p:nvSpPr>
        <p:spPr>
          <a:xfrm>
            <a:off x="2211572" y="1538570"/>
            <a:ext cx="6932428" cy="3465424"/>
          </a:xfrm>
          <a:prstGeom prst="rect">
            <a:avLst/>
          </a:prstGeom>
        </p:spPr>
        <p:txBody>
          <a:bodyPr>
            <a:noAutofit/>
          </a:bodyPr>
          <a:lstStyle/>
          <a:p>
            <a:pPr>
              <a:spcBef>
                <a:spcPts val="1000"/>
              </a:spcBef>
            </a:pPr>
            <a:r>
              <a:rPr lang="it-IT" sz="1600" dirty="0"/>
              <a:t>Spazio inclusivo e dinamico in cui si superano molti cortocircuiti della società esterna</a:t>
            </a:r>
          </a:p>
          <a:p>
            <a:pPr>
              <a:spcBef>
                <a:spcPts val="1000"/>
              </a:spcBef>
            </a:pPr>
            <a:r>
              <a:rPr lang="it-IT" sz="1600" dirty="0"/>
              <a:t>Luogo di scissione, si ha l’impressione di dover costantemente scegliere un’identità sull’altra, senza mai poter essere più vivere pienamente il proprio background come un valore aggiunto</a:t>
            </a:r>
          </a:p>
          <a:p>
            <a:pPr>
              <a:spcBef>
                <a:spcPts val="1000"/>
              </a:spcBef>
            </a:pPr>
            <a:r>
              <a:rPr lang="it-IT" sz="1600" dirty="0"/>
              <a:t>Spazio di una diversità problematica! Insegnanti troppo spesso senza strumenti necessari per non essere a loro volta vettori di stereotipi e pregiudizi</a:t>
            </a:r>
          </a:p>
          <a:p>
            <a:pPr>
              <a:spcBef>
                <a:spcPts val="1000"/>
              </a:spcBef>
            </a:pPr>
            <a:r>
              <a:rPr lang="it-IT" sz="1600" dirty="0"/>
              <a:t>La scuola TROPPO SPESSO diventa luogo in cui si chiede agli alunni con background migratorio di diventare »esperti di se stessi», detentori di conoscenze olistiche sul territorio di origine dei genitori, sulla religione, su usi e costumi. </a:t>
            </a:r>
          </a:p>
          <a:p>
            <a:pPr>
              <a:spcBef>
                <a:spcPts val="1000"/>
              </a:spcBef>
            </a:pPr>
            <a:r>
              <a:rPr lang="it-IT" sz="1600" dirty="0"/>
              <a:t>Visione eurocentrica del mondo con conseguente svalutazione dei paesi di provenienza </a:t>
            </a:r>
            <a:r>
              <a:rPr lang="it-IT" sz="1600" dirty="0">
                <a:sym typeface="Wingdings" pitchFamily="2" charset="2"/>
              </a:rPr>
              <a:t> rifiuto del background  scissione/identità problematica. </a:t>
            </a:r>
          </a:p>
          <a:p>
            <a:pPr>
              <a:spcBef>
                <a:spcPts val="1000"/>
              </a:spcBef>
            </a:pPr>
            <a:r>
              <a:rPr lang="it-IT" sz="1600" dirty="0">
                <a:sym typeface="Wingdings" pitchFamily="2" charset="2"/>
              </a:rPr>
              <a:t>Luogo di cittadinanza attiva e partecipazione </a:t>
            </a:r>
          </a:p>
          <a:p>
            <a:pPr>
              <a:spcBef>
                <a:spcPts val="1000"/>
              </a:spcBef>
            </a:pPr>
            <a:endParaRPr lang="it-IT" sz="1200" dirty="0"/>
          </a:p>
          <a:p>
            <a:pPr>
              <a:spcBef>
                <a:spcPts val="1000"/>
              </a:spcBef>
            </a:pPr>
            <a:endParaRPr lang="it-IT" sz="1000" dirty="0">
              <a:latin typeface="Trebuchet MS"/>
              <a:cs typeface="Trebuchet MS"/>
            </a:endParaRPr>
          </a:p>
        </p:txBody>
      </p:sp>
      <p:pic>
        <p:nvPicPr>
          <p:cNvPr id="7" name="Immagine 6" descr="GetAP_ML_cmk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691" y="174627"/>
            <a:ext cx="1142886" cy="1219174"/>
          </a:xfrm>
          <a:prstGeom prst="rect">
            <a:avLst/>
          </a:prstGeom>
        </p:spPr>
      </p:pic>
      <p:sp>
        <p:nvSpPr>
          <p:cNvPr id="14" name="Segnaposto data 13"/>
          <p:cNvSpPr>
            <a:spLocks noGrp="1"/>
          </p:cNvSpPr>
          <p:nvPr>
            <p:ph type="dt" sz="half" idx="10"/>
          </p:nvPr>
        </p:nvSpPr>
        <p:spPr/>
        <p:txBody>
          <a:bodyPr/>
          <a:lstStyle/>
          <a:p>
            <a:endParaRPr lang="it-IT" dirty="0"/>
          </a:p>
        </p:txBody>
      </p:sp>
      <p:sp>
        <p:nvSpPr>
          <p:cNvPr id="15" name="Segnaposto numero diapositiva 14"/>
          <p:cNvSpPr>
            <a:spLocks noGrp="1"/>
          </p:cNvSpPr>
          <p:nvPr>
            <p:ph type="sldNum" sz="quarter" idx="12"/>
          </p:nvPr>
        </p:nvSpPr>
        <p:spPr/>
        <p:txBody>
          <a:bodyPr/>
          <a:lstStyle/>
          <a:p>
            <a:fld id="{559452BF-2FED-2D47-B1C7-233827D67781}" type="slidenum">
              <a:rPr lang="it-IT" smtClean="0"/>
              <a:t>5</a:t>
            </a:fld>
            <a:endParaRPr lang="it-IT"/>
          </a:p>
        </p:txBody>
      </p:sp>
      <p:pic>
        <p:nvPicPr>
          <p:cNvPr id="9" name="Immagine 8">
            <a:extLst>
              <a:ext uri="{FF2B5EF4-FFF2-40B4-BE49-F238E27FC236}">
                <a16:creationId xmlns:a16="http://schemas.microsoft.com/office/drawing/2014/main" id="{356C07E1-0C3A-C14D-B571-2F3546AB465B}"/>
              </a:ext>
            </a:extLst>
          </p:cNvPr>
          <p:cNvPicPr>
            <a:picLocks noChangeAspect="1"/>
          </p:cNvPicPr>
          <p:nvPr/>
        </p:nvPicPr>
        <p:blipFill>
          <a:blip r:embed="rId3"/>
          <a:stretch>
            <a:fillRect/>
          </a:stretch>
        </p:blipFill>
        <p:spPr>
          <a:xfrm>
            <a:off x="96183" y="1988483"/>
            <a:ext cx="2718788" cy="3610193"/>
          </a:xfrm>
          <a:prstGeom prst="rect">
            <a:avLst/>
          </a:prstGeom>
        </p:spPr>
      </p:pic>
    </p:spTree>
    <p:extLst>
      <p:ext uri="{BB962C8B-B14F-4D97-AF65-F5344CB8AC3E}">
        <p14:creationId xmlns:p14="http://schemas.microsoft.com/office/powerpoint/2010/main" val="2414769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idx="4294967295"/>
          </p:nvPr>
        </p:nvSpPr>
        <p:spPr>
          <a:xfrm>
            <a:off x="171091" y="1579886"/>
            <a:ext cx="3540078" cy="1029077"/>
          </a:xfrm>
          <a:prstGeom prst="rect">
            <a:avLst/>
          </a:prstGeom>
        </p:spPr>
        <p:txBody>
          <a:bodyPr>
            <a:normAutofit/>
          </a:bodyPr>
          <a:lstStyle/>
          <a:p>
            <a:r>
              <a:rPr lang="it-IT" sz="2800" b="1" dirty="0">
                <a:solidFill>
                  <a:srgbClr val="A0B7AF"/>
                </a:solidFill>
                <a:latin typeface="Trebuchet MS"/>
                <a:cs typeface="Trebuchet MS"/>
              </a:rPr>
              <a:t>ARISING AFRICANS </a:t>
            </a:r>
          </a:p>
        </p:txBody>
      </p:sp>
      <p:sp>
        <p:nvSpPr>
          <p:cNvPr id="3" name="Sottotitolo 2"/>
          <p:cNvSpPr>
            <a:spLocks noGrp="1"/>
          </p:cNvSpPr>
          <p:nvPr>
            <p:ph type="subTitle" idx="4294967295"/>
          </p:nvPr>
        </p:nvSpPr>
        <p:spPr>
          <a:xfrm>
            <a:off x="312691" y="2199624"/>
            <a:ext cx="3929700" cy="3793440"/>
          </a:xfrm>
          <a:prstGeom prst="rect">
            <a:avLst/>
          </a:prstGeom>
        </p:spPr>
        <p:txBody>
          <a:bodyPr>
            <a:noAutofit/>
          </a:bodyPr>
          <a:lstStyle/>
          <a:p>
            <a:pPr marL="0" indent="0">
              <a:buNone/>
            </a:pPr>
            <a:r>
              <a:rPr lang="it-IT" sz="1600" dirty="0" err="1"/>
              <a:t>Arising</a:t>
            </a:r>
            <a:r>
              <a:rPr lang="it-IT" sz="1600" dirty="0"/>
              <a:t> </a:t>
            </a:r>
            <a:r>
              <a:rPr lang="it-IT" sz="1600" dirty="0" err="1"/>
              <a:t>Africans</a:t>
            </a:r>
            <a:r>
              <a:rPr lang="it-IT" sz="1600" dirty="0"/>
              <a:t> nasce nel Maggio 2015 come piattaforma, network di giovani afro discendenti e </a:t>
            </a:r>
            <a:r>
              <a:rPr lang="it-IT" sz="1600" dirty="0" err="1"/>
              <a:t>afroitaliani</a:t>
            </a:r>
            <a:r>
              <a:rPr lang="it-IT" sz="1600" dirty="0"/>
              <a:t> per la decostruzione degli stereotipi e la promozione una nuova narrazione sull’Africa e la diaspora africana in Italia. Tra gli obiettivi: </a:t>
            </a:r>
          </a:p>
          <a:p>
            <a:r>
              <a:rPr lang="it-IT" sz="1600" dirty="0"/>
              <a:t>essere cittadini attivi e vettori di cambiamento nel territorio</a:t>
            </a:r>
          </a:p>
          <a:p>
            <a:r>
              <a:rPr lang="it-IT" sz="1600" dirty="0"/>
              <a:t> risvegliare la consapevolezza degli afro discendenti e del ruolo di ponti tra generazioni e territori in Italia </a:t>
            </a:r>
          </a:p>
          <a:p>
            <a:r>
              <a:rPr lang="it-IT" sz="1600" dirty="0"/>
              <a:t>Ribaltare le immagini e riappropriarsi degli spazi comunicativi</a:t>
            </a:r>
          </a:p>
          <a:p>
            <a:pPr marL="0" indent="0">
              <a:buNone/>
            </a:pPr>
            <a:endParaRPr lang="it-IT" sz="900" dirty="0">
              <a:latin typeface="Trebuchet MS"/>
              <a:cs typeface="Trebuchet MS"/>
            </a:endParaRPr>
          </a:p>
        </p:txBody>
      </p:sp>
      <p:pic>
        <p:nvPicPr>
          <p:cNvPr id="7" name="Immagine 6" descr="GetAP_ML_cmk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691" y="174627"/>
            <a:ext cx="1142886" cy="1219174"/>
          </a:xfrm>
          <a:prstGeom prst="rect">
            <a:avLst/>
          </a:prstGeom>
        </p:spPr>
      </p:pic>
      <p:sp>
        <p:nvSpPr>
          <p:cNvPr id="14" name="Segnaposto data 13"/>
          <p:cNvSpPr>
            <a:spLocks noGrp="1"/>
          </p:cNvSpPr>
          <p:nvPr>
            <p:ph type="dt" sz="half" idx="10"/>
          </p:nvPr>
        </p:nvSpPr>
        <p:spPr/>
        <p:txBody>
          <a:bodyPr/>
          <a:lstStyle/>
          <a:p>
            <a:endParaRPr lang="it-IT" dirty="0"/>
          </a:p>
        </p:txBody>
      </p:sp>
      <p:sp>
        <p:nvSpPr>
          <p:cNvPr id="15" name="Segnaposto numero diapositiva 14"/>
          <p:cNvSpPr>
            <a:spLocks noGrp="1"/>
          </p:cNvSpPr>
          <p:nvPr>
            <p:ph type="sldNum" sz="quarter" idx="12"/>
          </p:nvPr>
        </p:nvSpPr>
        <p:spPr/>
        <p:txBody>
          <a:bodyPr/>
          <a:lstStyle/>
          <a:p>
            <a:fld id="{559452BF-2FED-2D47-B1C7-233827D67781}" type="slidenum">
              <a:rPr lang="it-IT" smtClean="0"/>
              <a:t>6</a:t>
            </a:fld>
            <a:endParaRPr lang="it-IT"/>
          </a:p>
        </p:txBody>
      </p:sp>
      <p:pic>
        <p:nvPicPr>
          <p:cNvPr id="5" name="Immagine 4" descr="Immagine che contiene persona, esterni, posando, inpiedi&#10;&#10;Descrizione generata automaticamente">
            <a:extLst>
              <a:ext uri="{FF2B5EF4-FFF2-40B4-BE49-F238E27FC236}">
                <a16:creationId xmlns:a16="http://schemas.microsoft.com/office/drawing/2014/main" id="{A89077B1-9CF5-284A-A627-135F4DA0A0AF}"/>
              </a:ext>
            </a:extLst>
          </p:cNvPr>
          <p:cNvPicPr>
            <a:picLocks noChangeAspect="1"/>
          </p:cNvPicPr>
          <p:nvPr/>
        </p:nvPicPr>
        <p:blipFill>
          <a:blip r:embed="rId3"/>
          <a:stretch>
            <a:fillRect/>
          </a:stretch>
        </p:blipFill>
        <p:spPr>
          <a:xfrm>
            <a:off x="4369981" y="1694191"/>
            <a:ext cx="4255682" cy="4255682"/>
          </a:xfrm>
          <a:prstGeom prst="rect">
            <a:avLst/>
          </a:prstGeom>
        </p:spPr>
      </p:pic>
      <p:pic>
        <p:nvPicPr>
          <p:cNvPr id="8" name="Immagine 7">
            <a:extLst>
              <a:ext uri="{FF2B5EF4-FFF2-40B4-BE49-F238E27FC236}">
                <a16:creationId xmlns:a16="http://schemas.microsoft.com/office/drawing/2014/main" id="{F489A4E0-EF40-8048-8E55-9BEC7E1A24B2}"/>
              </a:ext>
            </a:extLst>
          </p:cNvPr>
          <p:cNvPicPr>
            <a:picLocks noChangeAspect="1"/>
          </p:cNvPicPr>
          <p:nvPr/>
        </p:nvPicPr>
        <p:blipFill>
          <a:blip r:embed="rId4"/>
          <a:stretch>
            <a:fillRect/>
          </a:stretch>
        </p:blipFill>
        <p:spPr>
          <a:xfrm>
            <a:off x="3569569" y="1399283"/>
            <a:ext cx="736617" cy="809446"/>
          </a:xfrm>
          <a:prstGeom prst="rect">
            <a:avLst/>
          </a:prstGeom>
        </p:spPr>
      </p:pic>
    </p:spTree>
    <p:extLst>
      <p:ext uri="{BB962C8B-B14F-4D97-AF65-F5344CB8AC3E}">
        <p14:creationId xmlns:p14="http://schemas.microsoft.com/office/powerpoint/2010/main" val="2645069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persona, donna, inpiedi, uomo&#10;&#10;Descrizione generata automaticamente">
            <a:extLst>
              <a:ext uri="{FF2B5EF4-FFF2-40B4-BE49-F238E27FC236}">
                <a16:creationId xmlns:a16="http://schemas.microsoft.com/office/drawing/2014/main" id="{A69DAF51-03B5-B940-9EF2-02CEEF7CA0E5}"/>
              </a:ext>
            </a:extLst>
          </p:cNvPr>
          <p:cNvPicPr>
            <a:picLocks noChangeAspect="1"/>
          </p:cNvPicPr>
          <p:nvPr/>
        </p:nvPicPr>
        <p:blipFill>
          <a:blip r:embed="rId2"/>
          <a:stretch>
            <a:fillRect/>
          </a:stretch>
        </p:blipFill>
        <p:spPr>
          <a:xfrm>
            <a:off x="3035414" y="2821440"/>
            <a:ext cx="4749678" cy="3618241"/>
          </a:xfrm>
          <a:prstGeom prst="rect">
            <a:avLst/>
          </a:prstGeom>
        </p:spPr>
      </p:pic>
      <p:sp>
        <p:nvSpPr>
          <p:cNvPr id="2" name="Titolo 1"/>
          <p:cNvSpPr>
            <a:spLocks noGrp="1"/>
          </p:cNvSpPr>
          <p:nvPr>
            <p:ph type="ctrTitle" idx="4294967295"/>
          </p:nvPr>
        </p:nvSpPr>
        <p:spPr>
          <a:xfrm>
            <a:off x="770860" y="526312"/>
            <a:ext cx="7772400" cy="1029077"/>
          </a:xfrm>
          <a:prstGeom prst="rect">
            <a:avLst/>
          </a:prstGeom>
        </p:spPr>
        <p:txBody>
          <a:bodyPr>
            <a:normAutofit/>
          </a:bodyPr>
          <a:lstStyle/>
          <a:p>
            <a:r>
              <a:rPr lang="it-IT" sz="2800" b="1" dirty="0">
                <a:solidFill>
                  <a:srgbClr val="A0B7AF"/>
                </a:solidFill>
                <a:latin typeface="Trebuchet MS"/>
                <a:cs typeface="Trebuchet MS"/>
              </a:rPr>
              <a:t>ALCUNE INIZIATIVE</a:t>
            </a:r>
          </a:p>
        </p:txBody>
      </p:sp>
      <p:pic>
        <p:nvPicPr>
          <p:cNvPr id="7" name="Immagine 6" descr="GetAP_ML_cmk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91" y="174627"/>
            <a:ext cx="1142886" cy="1219174"/>
          </a:xfrm>
          <a:prstGeom prst="rect">
            <a:avLst/>
          </a:prstGeom>
        </p:spPr>
      </p:pic>
      <p:sp>
        <p:nvSpPr>
          <p:cNvPr id="14" name="Segnaposto data 13"/>
          <p:cNvSpPr>
            <a:spLocks noGrp="1"/>
          </p:cNvSpPr>
          <p:nvPr>
            <p:ph type="dt" sz="half" idx="10"/>
          </p:nvPr>
        </p:nvSpPr>
        <p:spPr/>
        <p:txBody>
          <a:bodyPr/>
          <a:lstStyle/>
          <a:p>
            <a:endParaRPr lang="it-IT" dirty="0"/>
          </a:p>
        </p:txBody>
      </p:sp>
      <p:pic>
        <p:nvPicPr>
          <p:cNvPr id="25" name="Immagine 24">
            <a:extLst>
              <a:ext uri="{FF2B5EF4-FFF2-40B4-BE49-F238E27FC236}">
                <a16:creationId xmlns:a16="http://schemas.microsoft.com/office/drawing/2014/main" id="{B4389C3E-EBE5-F747-B713-32C54C48722B}"/>
              </a:ext>
            </a:extLst>
          </p:cNvPr>
          <p:cNvPicPr>
            <a:picLocks noChangeAspect="1"/>
          </p:cNvPicPr>
          <p:nvPr/>
        </p:nvPicPr>
        <p:blipFill>
          <a:blip r:embed="rId4"/>
          <a:stretch>
            <a:fillRect/>
          </a:stretch>
        </p:blipFill>
        <p:spPr>
          <a:xfrm rot="11148925">
            <a:off x="7177575" y="1248180"/>
            <a:ext cx="1711284" cy="2496791"/>
          </a:xfrm>
          <a:prstGeom prst="rect">
            <a:avLst/>
          </a:prstGeom>
        </p:spPr>
      </p:pic>
      <p:sp>
        <p:nvSpPr>
          <p:cNvPr id="15" name="Segnaposto numero diapositiva 14"/>
          <p:cNvSpPr>
            <a:spLocks noGrp="1"/>
          </p:cNvSpPr>
          <p:nvPr>
            <p:ph type="sldNum" sz="quarter" idx="12"/>
          </p:nvPr>
        </p:nvSpPr>
        <p:spPr/>
        <p:txBody>
          <a:bodyPr/>
          <a:lstStyle/>
          <a:p>
            <a:fld id="{559452BF-2FED-2D47-B1C7-233827D67781}" type="slidenum">
              <a:rPr lang="it-IT" smtClean="0"/>
              <a:t>7</a:t>
            </a:fld>
            <a:endParaRPr lang="it-IT"/>
          </a:p>
        </p:txBody>
      </p:sp>
      <p:pic>
        <p:nvPicPr>
          <p:cNvPr id="4" name="Immagine 3" descr="Immagine che contiene edificio, esterni, persona, uomo&#10;&#10;Descrizione generata automaticamente">
            <a:extLst>
              <a:ext uri="{FF2B5EF4-FFF2-40B4-BE49-F238E27FC236}">
                <a16:creationId xmlns:a16="http://schemas.microsoft.com/office/drawing/2014/main" id="{418EA759-3FB8-E949-AFA9-34816F08BE8F}"/>
              </a:ext>
            </a:extLst>
          </p:cNvPr>
          <p:cNvPicPr>
            <a:picLocks noChangeAspect="1"/>
          </p:cNvPicPr>
          <p:nvPr/>
        </p:nvPicPr>
        <p:blipFill>
          <a:blip r:embed="rId5"/>
          <a:stretch>
            <a:fillRect/>
          </a:stretch>
        </p:blipFill>
        <p:spPr>
          <a:xfrm rot="20380979">
            <a:off x="596651" y="1706977"/>
            <a:ext cx="4267056" cy="2400219"/>
          </a:xfrm>
          <a:prstGeom prst="rect">
            <a:avLst/>
          </a:prstGeom>
        </p:spPr>
      </p:pic>
    </p:spTree>
    <p:extLst>
      <p:ext uri="{BB962C8B-B14F-4D97-AF65-F5344CB8AC3E}">
        <p14:creationId xmlns:p14="http://schemas.microsoft.com/office/powerpoint/2010/main" val="3980243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GetAP_ML_cmk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691" y="174627"/>
            <a:ext cx="1142886" cy="1219174"/>
          </a:xfrm>
          <a:prstGeom prst="rect">
            <a:avLst/>
          </a:prstGeom>
        </p:spPr>
      </p:pic>
      <p:sp>
        <p:nvSpPr>
          <p:cNvPr id="14" name="Segnaposto data 13"/>
          <p:cNvSpPr>
            <a:spLocks noGrp="1"/>
          </p:cNvSpPr>
          <p:nvPr>
            <p:ph type="dt" sz="half" idx="10"/>
          </p:nvPr>
        </p:nvSpPr>
        <p:spPr/>
        <p:txBody>
          <a:bodyPr/>
          <a:lstStyle/>
          <a:p>
            <a:endParaRPr lang="it-IT" dirty="0"/>
          </a:p>
        </p:txBody>
      </p:sp>
      <p:sp>
        <p:nvSpPr>
          <p:cNvPr id="15" name="Segnaposto numero diapositiva 14"/>
          <p:cNvSpPr>
            <a:spLocks noGrp="1"/>
          </p:cNvSpPr>
          <p:nvPr>
            <p:ph type="sldNum" sz="quarter" idx="12"/>
          </p:nvPr>
        </p:nvSpPr>
        <p:spPr/>
        <p:txBody>
          <a:bodyPr/>
          <a:lstStyle/>
          <a:p>
            <a:fld id="{559452BF-2FED-2D47-B1C7-233827D67781}" type="slidenum">
              <a:rPr lang="it-IT" smtClean="0"/>
              <a:t>8</a:t>
            </a:fld>
            <a:endParaRPr lang="it-IT"/>
          </a:p>
        </p:txBody>
      </p:sp>
      <p:pic>
        <p:nvPicPr>
          <p:cNvPr id="23" name="Immagine 22">
            <a:extLst>
              <a:ext uri="{FF2B5EF4-FFF2-40B4-BE49-F238E27FC236}">
                <a16:creationId xmlns:a16="http://schemas.microsoft.com/office/drawing/2014/main" id="{63D8FBF0-50C9-2645-87BF-3F8A02663233}"/>
              </a:ext>
            </a:extLst>
          </p:cNvPr>
          <p:cNvPicPr>
            <a:picLocks noChangeAspect="1"/>
          </p:cNvPicPr>
          <p:nvPr/>
        </p:nvPicPr>
        <p:blipFill>
          <a:blip r:embed="rId3"/>
          <a:stretch>
            <a:fillRect/>
          </a:stretch>
        </p:blipFill>
        <p:spPr>
          <a:xfrm>
            <a:off x="228073" y="1590489"/>
            <a:ext cx="3833138" cy="3726365"/>
          </a:xfrm>
          <a:prstGeom prst="rect">
            <a:avLst/>
          </a:prstGeom>
        </p:spPr>
      </p:pic>
      <p:sp>
        <p:nvSpPr>
          <p:cNvPr id="12" name="Titolo 1">
            <a:extLst>
              <a:ext uri="{FF2B5EF4-FFF2-40B4-BE49-F238E27FC236}">
                <a16:creationId xmlns:a16="http://schemas.microsoft.com/office/drawing/2014/main" id="{09D26E1B-DFA1-284A-975F-A33289EEEA44}"/>
              </a:ext>
            </a:extLst>
          </p:cNvPr>
          <p:cNvSpPr txBox="1">
            <a:spLocks/>
          </p:cNvSpPr>
          <p:nvPr/>
        </p:nvSpPr>
        <p:spPr>
          <a:xfrm>
            <a:off x="1972339" y="1140886"/>
            <a:ext cx="5479102" cy="449603"/>
          </a:xfrm>
          <a:prstGeom prst="rect">
            <a:avLst/>
          </a:prstGeom>
        </p:spPr>
        <p:txBody>
          <a:bodyP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800" b="1" dirty="0">
                <a:solidFill>
                  <a:srgbClr val="A0B7AF"/>
                </a:solidFill>
                <a:latin typeface="Trebuchet MS"/>
                <a:cs typeface="Trebuchet MS"/>
              </a:rPr>
              <a:t>ADESIONE A RETI</a:t>
            </a:r>
          </a:p>
        </p:txBody>
      </p:sp>
      <p:pic>
        <p:nvPicPr>
          <p:cNvPr id="5" name="Immagine 4">
            <a:extLst>
              <a:ext uri="{FF2B5EF4-FFF2-40B4-BE49-F238E27FC236}">
                <a16:creationId xmlns:a16="http://schemas.microsoft.com/office/drawing/2014/main" id="{67793CA0-E7CB-BC48-AC0C-232EA53D08C8}"/>
              </a:ext>
            </a:extLst>
          </p:cNvPr>
          <p:cNvPicPr>
            <a:picLocks noChangeAspect="1"/>
          </p:cNvPicPr>
          <p:nvPr/>
        </p:nvPicPr>
        <p:blipFill>
          <a:blip r:embed="rId4"/>
          <a:stretch>
            <a:fillRect/>
          </a:stretch>
        </p:blipFill>
        <p:spPr>
          <a:xfrm>
            <a:off x="4504837" y="2095445"/>
            <a:ext cx="4422151" cy="2667110"/>
          </a:xfrm>
          <a:prstGeom prst="rect">
            <a:avLst/>
          </a:prstGeom>
        </p:spPr>
      </p:pic>
      <p:sp>
        <p:nvSpPr>
          <p:cNvPr id="8" name="Rettangolo 7">
            <a:extLst>
              <a:ext uri="{FF2B5EF4-FFF2-40B4-BE49-F238E27FC236}">
                <a16:creationId xmlns:a16="http://schemas.microsoft.com/office/drawing/2014/main" id="{E6241590-3B18-EE46-8A68-D8E8B2144CEC}"/>
              </a:ext>
            </a:extLst>
          </p:cNvPr>
          <p:cNvSpPr/>
          <p:nvPr/>
        </p:nvSpPr>
        <p:spPr>
          <a:xfrm>
            <a:off x="224583" y="4843354"/>
            <a:ext cx="3836628" cy="369332"/>
          </a:xfrm>
          <a:prstGeom prst="rect">
            <a:avLst/>
          </a:prstGeom>
        </p:spPr>
        <p:txBody>
          <a:bodyPr wrap="none">
            <a:spAutoFit/>
          </a:bodyPr>
          <a:lstStyle/>
          <a:p>
            <a:r>
              <a:rPr lang="it-IT" dirty="0">
                <a:hlinkClick r:id="rId5"/>
              </a:rPr>
              <a:t>http://</a:t>
            </a:r>
            <a:r>
              <a:rPr lang="it-IT" dirty="0" err="1">
                <a:hlinkClick r:id="rId5"/>
              </a:rPr>
              <a:t>www.italianisenzacittadinanza.it</a:t>
            </a:r>
            <a:endParaRPr lang="it-IT" dirty="0"/>
          </a:p>
        </p:txBody>
      </p:sp>
      <p:sp>
        <p:nvSpPr>
          <p:cNvPr id="9" name="Rettangolo 8">
            <a:extLst>
              <a:ext uri="{FF2B5EF4-FFF2-40B4-BE49-F238E27FC236}">
                <a16:creationId xmlns:a16="http://schemas.microsoft.com/office/drawing/2014/main" id="{70FA2E8F-4564-C142-ABF6-D343CD7A007C}"/>
              </a:ext>
            </a:extLst>
          </p:cNvPr>
          <p:cNvSpPr/>
          <p:nvPr/>
        </p:nvSpPr>
        <p:spPr>
          <a:xfrm>
            <a:off x="4499239" y="4843354"/>
            <a:ext cx="1625510" cy="369332"/>
          </a:xfrm>
          <a:prstGeom prst="rect">
            <a:avLst/>
          </a:prstGeom>
        </p:spPr>
        <p:txBody>
          <a:bodyPr wrap="none">
            <a:spAutoFit/>
          </a:bodyPr>
          <a:lstStyle/>
          <a:p>
            <a:r>
              <a:rPr lang="it-IT" dirty="0">
                <a:hlinkClick r:id="rId6"/>
              </a:rPr>
              <a:t>http://</a:t>
            </a:r>
            <a:r>
              <a:rPr lang="it-IT" dirty="0" err="1">
                <a:hlinkClick r:id="rId6"/>
              </a:rPr>
              <a:t>conngi.it</a:t>
            </a:r>
            <a:endParaRPr lang="it-IT" dirty="0"/>
          </a:p>
        </p:txBody>
      </p:sp>
    </p:spTree>
    <p:extLst>
      <p:ext uri="{BB962C8B-B14F-4D97-AF65-F5344CB8AC3E}">
        <p14:creationId xmlns:p14="http://schemas.microsoft.com/office/powerpoint/2010/main" val="950793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GetAP_ML_cmk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691" y="174627"/>
            <a:ext cx="1142886" cy="1219174"/>
          </a:xfrm>
          <a:prstGeom prst="rect">
            <a:avLst/>
          </a:prstGeom>
        </p:spPr>
      </p:pic>
      <p:sp>
        <p:nvSpPr>
          <p:cNvPr id="14" name="Segnaposto data 13"/>
          <p:cNvSpPr>
            <a:spLocks noGrp="1"/>
          </p:cNvSpPr>
          <p:nvPr>
            <p:ph type="dt" sz="half" idx="10"/>
          </p:nvPr>
        </p:nvSpPr>
        <p:spPr/>
        <p:txBody>
          <a:bodyPr/>
          <a:lstStyle/>
          <a:p>
            <a:endParaRPr lang="it-IT" dirty="0"/>
          </a:p>
        </p:txBody>
      </p:sp>
      <p:sp>
        <p:nvSpPr>
          <p:cNvPr id="15" name="Segnaposto numero diapositiva 14"/>
          <p:cNvSpPr>
            <a:spLocks noGrp="1"/>
          </p:cNvSpPr>
          <p:nvPr>
            <p:ph type="sldNum" sz="quarter" idx="12"/>
          </p:nvPr>
        </p:nvSpPr>
        <p:spPr/>
        <p:txBody>
          <a:bodyPr/>
          <a:lstStyle/>
          <a:p>
            <a:fld id="{559452BF-2FED-2D47-B1C7-233827D67781}" type="slidenum">
              <a:rPr lang="it-IT" smtClean="0"/>
              <a:t>9</a:t>
            </a:fld>
            <a:endParaRPr lang="it-IT"/>
          </a:p>
        </p:txBody>
      </p:sp>
      <p:sp>
        <p:nvSpPr>
          <p:cNvPr id="12" name="Titolo 1">
            <a:extLst>
              <a:ext uri="{FF2B5EF4-FFF2-40B4-BE49-F238E27FC236}">
                <a16:creationId xmlns:a16="http://schemas.microsoft.com/office/drawing/2014/main" id="{09D26E1B-DFA1-284A-975F-A33289EEEA44}"/>
              </a:ext>
            </a:extLst>
          </p:cNvPr>
          <p:cNvSpPr txBox="1">
            <a:spLocks/>
          </p:cNvSpPr>
          <p:nvPr/>
        </p:nvSpPr>
        <p:spPr>
          <a:xfrm>
            <a:off x="1758021" y="1087915"/>
            <a:ext cx="5479102" cy="449603"/>
          </a:xfrm>
          <a:prstGeom prst="rect">
            <a:avLst/>
          </a:prstGeom>
        </p:spPr>
        <p:txBody>
          <a:bodyP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800" b="1" dirty="0">
                <a:solidFill>
                  <a:srgbClr val="A0B7AF"/>
                </a:solidFill>
                <a:latin typeface="Trebuchet MS"/>
                <a:cs typeface="Trebuchet MS"/>
              </a:rPr>
              <a:t>#ITALIANISENZACITTADINANZA</a:t>
            </a:r>
          </a:p>
        </p:txBody>
      </p:sp>
      <p:sp>
        <p:nvSpPr>
          <p:cNvPr id="2" name="Rettangolo 1">
            <a:extLst>
              <a:ext uri="{FF2B5EF4-FFF2-40B4-BE49-F238E27FC236}">
                <a16:creationId xmlns:a16="http://schemas.microsoft.com/office/drawing/2014/main" id="{660E3FBE-613D-3F49-9C58-CC6111D0BF2E}"/>
              </a:ext>
            </a:extLst>
          </p:cNvPr>
          <p:cNvSpPr/>
          <p:nvPr/>
        </p:nvSpPr>
        <p:spPr>
          <a:xfrm>
            <a:off x="4497572" y="1655410"/>
            <a:ext cx="4646428" cy="4278094"/>
          </a:xfrm>
          <a:prstGeom prst="rect">
            <a:avLst/>
          </a:prstGeom>
        </p:spPr>
        <p:txBody>
          <a:bodyPr wrap="square">
            <a:spAutoFit/>
          </a:bodyPr>
          <a:lstStyle/>
          <a:p>
            <a:r>
              <a:rPr lang="it-IT" sz="1600" dirty="0"/>
              <a:t>Siamo gli "Italiani e Italiane senza cittadinanza". Abbiamo età diverse, nati nelle città italiane o all'estero, ma tutti cresciuti nel Belpaese. La maggioranza di noi va ancora alla Scuola pubblica italiana, ma una parte è all'Università o lavora. Siamo tutti Italiani con una sola particolarità: non abbiamo un documento che lo possa testimoniare.</a:t>
            </a:r>
            <a:br>
              <a:rPr lang="it-IT" sz="1600" dirty="0"/>
            </a:br>
            <a:r>
              <a:rPr lang="it-IT" sz="1600" dirty="0"/>
              <a:t>Siamo figli di una patria che non ci riconosce. L'obsoleta legge n. 91 del 1992 non rispecchia l'attualità della nostra Italia, ci rende difficile e talvolta impossibile acquisire la cittadinanza italiana e molti di noi vengono considerati stranieri nel proprio Paese, liquidati come "Italiani col permesso di soggiorno".</a:t>
            </a:r>
            <a:br>
              <a:rPr lang="it-IT" sz="1600" dirty="0"/>
            </a:br>
            <a:r>
              <a:rPr lang="it-IT" sz="1600" dirty="0"/>
              <a:t>Ma non siamo stranieri né straniere.</a:t>
            </a:r>
            <a:br>
              <a:rPr lang="it-IT" sz="1600" dirty="0"/>
            </a:br>
            <a:r>
              <a:rPr lang="it-IT" sz="1600" dirty="0"/>
              <a:t>Siamo gli "Italiani e Italiane senza cittadinanza", uniti nel chiedere una legge 91/92 più aperta verso noi "figli invisibili".</a:t>
            </a:r>
          </a:p>
        </p:txBody>
      </p:sp>
      <p:pic>
        <p:nvPicPr>
          <p:cNvPr id="4" name="Immagine 3" descr="Immagine che contiene persona, posando, edificio, fotografia&#10;&#10;Descrizione generata automaticamente">
            <a:extLst>
              <a:ext uri="{FF2B5EF4-FFF2-40B4-BE49-F238E27FC236}">
                <a16:creationId xmlns:a16="http://schemas.microsoft.com/office/drawing/2014/main" id="{9C0F6BD2-BFD0-4347-9F61-3369A4FB9E57}"/>
              </a:ext>
            </a:extLst>
          </p:cNvPr>
          <p:cNvPicPr>
            <a:picLocks noChangeAspect="1"/>
          </p:cNvPicPr>
          <p:nvPr/>
        </p:nvPicPr>
        <p:blipFill>
          <a:blip r:embed="rId3"/>
          <a:stretch>
            <a:fillRect/>
          </a:stretch>
        </p:blipFill>
        <p:spPr>
          <a:xfrm>
            <a:off x="180752" y="1681236"/>
            <a:ext cx="4226442" cy="4226442"/>
          </a:xfrm>
          <a:prstGeom prst="rect">
            <a:avLst/>
          </a:prstGeom>
        </p:spPr>
      </p:pic>
    </p:spTree>
    <p:extLst>
      <p:ext uri="{BB962C8B-B14F-4D97-AF65-F5344CB8AC3E}">
        <p14:creationId xmlns:p14="http://schemas.microsoft.com/office/powerpoint/2010/main" val="128554983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7390</TotalTime>
  <Words>816</Words>
  <Application>Microsoft Office PowerPoint</Application>
  <PresentationFormat>Presentazione su schermo (4:3)</PresentationFormat>
  <Paragraphs>79</Paragraphs>
  <Slides>18</Slides>
  <Notes>0</Notes>
  <HiddenSlides>0</HiddenSlides>
  <MMClips>0</MMClips>
  <ScaleCrop>false</ScaleCrop>
  <HeadingPairs>
    <vt:vector size="6" baseType="variant">
      <vt:variant>
        <vt:lpstr>Caratteri utilizzati</vt:lpstr>
      </vt:variant>
      <vt:variant>
        <vt:i4>3</vt:i4>
      </vt:variant>
      <vt:variant>
        <vt:lpstr>Tema</vt:lpstr>
      </vt:variant>
      <vt:variant>
        <vt:i4>2</vt:i4>
      </vt:variant>
      <vt:variant>
        <vt:lpstr>Titoli diapositive</vt:lpstr>
      </vt:variant>
      <vt:variant>
        <vt:i4>18</vt:i4>
      </vt:variant>
    </vt:vector>
  </HeadingPairs>
  <TitlesOfParts>
    <vt:vector size="23" baseType="lpstr">
      <vt:lpstr>Arial</vt:lpstr>
      <vt:lpstr>Calibri</vt:lpstr>
      <vt:lpstr>Trebuchet MS</vt:lpstr>
      <vt:lpstr>Tema di Office</vt:lpstr>
      <vt:lpstr>1_Tema di Office</vt:lpstr>
      <vt:lpstr>Presentazione standard di PowerPoint</vt:lpstr>
      <vt:lpstr>LE DIASPORE E LE NUOVE GENERAZIONI NELLA COOPERAZIONE INTERNAZIONALE</vt:lpstr>
      <vt:lpstr>MI PRESENTO</vt:lpstr>
      <vt:lpstr>Costruire la propria identità nel Veneto, ieri e oggi</vt:lpstr>
      <vt:lpstr>E LA SCUOLA?</vt:lpstr>
      <vt:lpstr>ARISING AFRICANS </vt:lpstr>
      <vt:lpstr>ALCUNE INIZIATIVE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AP!  Strategie per una cittadinanza globale dell’Agro Pontino</dc:title>
  <dc:creator>yayo</dc:creator>
  <cp:lastModifiedBy>Cecilia Calo'</cp:lastModifiedBy>
  <cp:revision>43</cp:revision>
  <dcterms:created xsi:type="dcterms:W3CDTF">2019-08-24T08:55:42Z</dcterms:created>
  <dcterms:modified xsi:type="dcterms:W3CDTF">2020-02-11T09:57:04Z</dcterms:modified>
</cp:coreProperties>
</file>