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730" r:id="rId2"/>
    <p:sldId id="267" r:id="rId3"/>
    <p:sldId id="328" r:id="rId4"/>
    <p:sldId id="301" r:id="rId5"/>
    <p:sldId id="750" r:id="rId6"/>
    <p:sldId id="749" r:id="rId7"/>
    <p:sldId id="751" r:id="rId8"/>
    <p:sldId id="752" r:id="rId9"/>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114" d="100"/>
          <a:sy n="114" d="100"/>
        </p:scale>
        <p:origin x="474" y="102"/>
      </p:cViewPr>
      <p:guideLst/>
    </p:cSldViewPr>
  </p:slideViewPr>
  <p:notesTextViewPr>
    <p:cViewPr>
      <p:scale>
        <a:sx n="1" d="1"/>
        <a:sy n="1" d="1"/>
      </p:scale>
      <p:origin x="0" y="0"/>
    </p:cViewPr>
  </p:notesTextViewPr>
  <p:sorterViewPr>
    <p:cViewPr>
      <p:scale>
        <a:sx n="100" d="100"/>
        <a:sy n="100" d="100"/>
      </p:scale>
      <p:origin x="0" y="-64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5451422-2CF7-4323-BFC4-8BCD23D1E01E}"/>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873934CD-84A5-4D40-A7ED-B6EAD3D2EF0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6EBC1F97-1DB2-4EDC-89E6-9EE7F502417C}"/>
              </a:ext>
            </a:extLst>
          </p:cNvPr>
          <p:cNvSpPr>
            <a:spLocks noGrp="1"/>
          </p:cNvSpPr>
          <p:nvPr>
            <p:ph type="dt" sz="half" idx="10"/>
          </p:nvPr>
        </p:nvSpPr>
        <p:spPr/>
        <p:txBody>
          <a:bodyPr/>
          <a:lstStyle/>
          <a:p>
            <a:fld id="{D3796E96-2883-40A1-8831-4901E017DD14}" type="datetimeFigureOut">
              <a:rPr lang="it-IT" smtClean="0"/>
              <a:t>12/05/2020</a:t>
            </a:fld>
            <a:endParaRPr lang="it-IT"/>
          </a:p>
        </p:txBody>
      </p:sp>
      <p:sp>
        <p:nvSpPr>
          <p:cNvPr id="5" name="Segnaposto piè di pagina 4">
            <a:extLst>
              <a:ext uri="{FF2B5EF4-FFF2-40B4-BE49-F238E27FC236}">
                <a16:creationId xmlns:a16="http://schemas.microsoft.com/office/drawing/2014/main" id="{C80B5716-C729-4F07-BA1A-098ADF799540}"/>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F16033D1-8A94-43B8-A36D-EEF3DED23E6F}"/>
              </a:ext>
            </a:extLst>
          </p:cNvPr>
          <p:cNvSpPr>
            <a:spLocks noGrp="1"/>
          </p:cNvSpPr>
          <p:nvPr>
            <p:ph type="sldNum" sz="quarter" idx="12"/>
          </p:nvPr>
        </p:nvSpPr>
        <p:spPr/>
        <p:txBody>
          <a:bodyPr/>
          <a:lstStyle/>
          <a:p>
            <a:fld id="{08859BFB-150C-46E4-968F-146FD8C1F566}" type="slidenum">
              <a:rPr lang="it-IT" smtClean="0"/>
              <a:t>‹N›</a:t>
            </a:fld>
            <a:endParaRPr lang="it-IT"/>
          </a:p>
        </p:txBody>
      </p:sp>
    </p:spTree>
    <p:extLst>
      <p:ext uri="{BB962C8B-B14F-4D97-AF65-F5344CB8AC3E}">
        <p14:creationId xmlns:p14="http://schemas.microsoft.com/office/powerpoint/2010/main" val="42903161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996FC5F-1F08-4C3A-91E5-3BF967C0847F}"/>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60B4B3F0-95E0-4B7A-B11F-AC254C341BEA}"/>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273BABF9-5A66-4E14-88E6-8EDAC3C335E2}"/>
              </a:ext>
            </a:extLst>
          </p:cNvPr>
          <p:cNvSpPr>
            <a:spLocks noGrp="1"/>
          </p:cNvSpPr>
          <p:nvPr>
            <p:ph type="dt" sz="half" idx="10"/>
          </p:nvPr>
        </p:nvSpPr>
        <p:spPr/>
        <p:txBody>
          <a:bodyPr/>
          <a:lstStyle/>
          <a:p>
            <a:fld id="{D3796E96-2883-40A1-8831-4901E017DD14}" type="datetimeFigureOut">
              <a:rPr lang="it-IT" smtClean="0"/>
              <a:t>12/05/2020</a:t>
            </a:fld>
            <a:endParaRPr lang="it-IT"/>
          </a:p>
        </p:txBody>
      </p:sp>
      <p:sp>
        <p:nvSpPr>
          <p:cNvPr id="5" name="Segnaposto piè di pagina 4">
            <a:extLst>
              <a:ext uri="{FF2B5EF4-FFF2-40B4-BE49-F238E27FC236}">
                <a16:creationId xmlns:a16="http://schemas.microsoft.com/office/drawing/2014/main" id="{00DC997A-1E2A-4F35-8C14-D44EB4F409C0}"/>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4098762B-409A-46E8-9AD9-D26BE21559D2}"/>
              </a:ext>
            </a:extLst>
          </p:cNvPr>
          <p:cNvSpPr>
            <a:spLocks noGrp="1"/>
          </p:cNvSpPr>
          <p:nvPr>
            <p:ph type="sldNum" sz="quarter" idx="12"/>
          </p:nvPr>
        </p:nvSpPr>
        <p:spPr/>
        <p:txBody>
          <a:bodyPr/>
          <a:lstStyle/>
          <a:p>
            <a:fld id="{08859BFB-150C-46E4-968F-146FD8C1F566}" type="slidenum">
              <a:rPr lang="it-IT" smtClean="0"/>
              <a:t>‹N›</a:t>
            </a:fld>
            <a:endParaRPr lang="it-IT"/>
          </a:p>
        </p:txBody>
      </p:sp>
    </p:spTree>
    <p:extLst>
      <p:ext uri="{BB962C8B-B14F-4D97-AF65-F5344CB8AC3E}">
        <p14:creationId xmlns:p14="http://schemas.microsoft.com/office/powerpoint/2010/main" val="42654955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9816D710-5EA8-4EA4-A7EB-F579A24C5555}"/>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0BC30872-9290-4711-AEB6-06E78D39F27C}"/>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C16E2165-2BE0-47E6-BC27-3A5E1383A3BC}"/>
              </a:ext>
            </a:extLst>
          </p:cNvPr>
          <p:cNvSpPr>
            <a:spLocks noGrp="1"/>
          </p:cNvSpPr>
          <p:nvPr>
            <p:ph type="dt" sz="half" idx="10"/>
          </p:nvPr>
        </p:nvSpPr>
        <p:spPr/>
        <p:txBody>
          <a:bodyPr/>
          <a:lstStyle/>
          <a:p>
            <a:fld id="{D3796E96-2883-40A1-8831-4901E017DD14}" type="datetimeFigureOut">
              <a:rPr lang="it-IT" smtClean="0"/>
              <a:t>12/05/2020</a:t>
            </a:fld>
            <a:endParaRPr lang="it-IT"/>
          </a:p>
        </p:txBody>
      </p:sp>
      <p:sp>
        <p:nvSpPr>
          <p:cNvPr id="5" name="Segnaposto piè di pagina 4">
            <a:extLst>
              <a:ext uri="{FF2B5EF4-FFF2-40B4-BE49-F238E27FC236}">
                <a16:creationId xmlns:a16="http://schemas.microsoft.com/office/drawing/2014/main" id="{3B319635-EAFD-4DD5-BEDC-6631D28CC928}"/>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68EF870C-F670-40C5-B8A8-FF266157048A}"/>
              </a:ext>
            </a:extLst>
          </p:cNvPr>
          <p:cNvSpPr>
            <a:spLocks noGrp="1"/>
          </p:cNvSpPr>
          <p:nvPr>
            <p:ph type="sldNum" sz="quarter" idx="12"/>
          </p:nvPr>
        </p:nvSpPr>
        <p:spPr/>
        <p:txBody>
          <a:bodyPr/>
          <a:lstStyle/>
          <a:p>
            <a:fld id="{08859BFB-150C-46E4-968F-146FD8C1F566}" type="slidenum">
              <a:rPr lang="it-IT" smtClean="0"/>
              <a:t>‹N›</a:t>
            </a:fld>
            <a:endParaRPr lang="it-IT"/>
          </a:p>
        </p:txBody>
      </p:sp>
    </p:spTree>
    <p:extLst>
      <p:ext uri="{BB962C8B-B14F-4D97-AF65-F5344CB8AC3E}">
        <p14:creationId xmlns:p14="http://schemas.microsoft.com/office/powerpoint/2010/main" val="13984893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Diapositiva titolo">
    <p:spTree>
      <p:nvGrpSpPr>
        <p:cNvPr id="1" name=""/>
        <p:cNvGrpSpPr/>
        <p:nvPr/>
      </p:nvGrpSpPr>
      <p:grpSpPr>
        <a:xfrm>
          <a:off x="0" y="0"/>
          <a:ext cx="0" cy="0"/>
          <a:chOff x="0" y="0"/>
          <a:chExt cx="0" cy="0"/>
        </a:xfrm>
      </p:grpSpPr>
      <p:sp>
        <p:nvSpPr>
          <p:cNvPr id="4" name="Segnaposto data 3"/>
          <p:cNvSpPr>
            <a:spLocks noGrp="1"/>
          </p:cNvSpPr>
          <p:nvPr>
            <p:ph type="dt" sz="half" idx="10"/>
          </p:nvPr>
        </p:nvSpPr>
        <p:spPr/>
        <p:txBody>
          <a:bodyPr/>
          <a:lstStyle/>
          <a:p>
            <a:fld id="{812EE872-AF53-7B45-AC49-D0F7879B4F19}" type="datetime1">
              <a:rPr lang="it-IT" smtClean="0"/>
              <a:t>12/05/2020</a:t>
            </a:fld>
            <a:endParaRPr lang="it-IT"/>
          </a:p>
        </p:txBody>
      </p:sp>
      <p:sp>
        <p:nvSpPr>
          <p:cNvPr id="6" name="Segnaposto numero diapositiva 5"/>
          <p:cNvSpPr>
            <a:spLocks noGrp="1"/>
          </p:cNvSpPr>
          <p:nvPr>
            <p:ph type="sldNum" sz="quarter" idx="12"/>
          </p:nvPr>
        </p:nvSpPr>
        <p:spPr/>
        <p:txBody>
          <a:bodyPr/>
          <a:lstStyle/>
          <a:p>
            <a:fld id="{559452BF-2FED-2D47-B1C7-233827D67781}" type="slidenum">
              <a:rPr lang="it-IT" smtClean="0"/>
              <a:t>‹N›</a:t>
            </a:fld>
            <a:endParaRPr lang="it-IT"/>
          </a:p>
        </p:txBody>
      </p:sp>
      <p:sp>
        <p:nvSpPr>
          <p:cNvPr id="7" name="Ovale 6"/>
          <p:cNvSpPr/>
          <p:nvPr userDrawn="1"/>
        </p:nvSpPr>
        <p:spPr>
          <a:xfrm rot="3761341">
            <a:off x="530632" y="5705690"/>
            <a:ext cx="621658" cy="1380191"/>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sz="1800"/>
          </a:p>
        </p:txBody>
      </p:sp>
      <p:pic>
        <p:nvPicPr>
          <p:cNvPr id="8" name="Immagine 7" descr="ELENCO.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6448" y="6175525"/>
            <a:ext cx="619453" cy="459592"/>
          </a:xfrm>
          <a:prstGeom prst="rect">
            <a:avLst/>
          </a:prstGeom>
        </p:spPr>
      </p:pic>
      <p:pic>
        <p:nvPicPr>
          <p:cNvPr id="9" name="Immagine 8" descr="GetAP_ML_cmky.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16921" y="174627"/>
            <a:ext cx="1523848" cy="1219174"/>
          </a:xfrm>
          <a:prstGeom prst="rect">
            <a:avLst/>
          </a:prstGeom>
        </p:spPr>
      </p:pic>
    </p:spTree>
    <p:extLst>
      <p:ext uri="{BB962C8B-B14F-4D97-AF65-F5344CB8AC3E}">
        <p14:creationId xmlns:p14="http://schemas.microsoft.com/office/powerpoint/2010/main" val="40087713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F9ADDAD-371A-4F56-ADDF-80A6A334E870}"/>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E69CB488-E585-427E-B9DF-B618D6500F89}"/>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840B80C4-1BF7-4DD5-ADA9-F4D7185DA271}"/>
              </a:ext>
            </a:extLst>
          </p:cNvPr>
          <p:cNvSpPr>
            <a:spLocks noGrp="1"/>
          </p:cNvSpPr>
          <p:nvPr>
            <p:ph type="dt" sz="half" idx="10"/>
          </p:nvPr>
        </p:nvSpPr>
        <p:spPr/>
        <p:txBody>
          <a:bodyPr/>
          <a:lstStyle/>
          <a:p>
            <a:fld id="{D3796E96-2883-40A1-8831-4901E017DD14}" type="datetimeFigureOut">
              <a:rPr lang="it-IT" smtClean="0"/>
              <a:t>12/05/2020</a:t>
            </a:fld>
            <a:endParaRPr lang="it-IT"/>
          </a:p>
        </p:txBody>
      </p:sp>
      <p:sp>
        <p:nvSpPr>
          <p:cNvPr id="5" name="Segnaposto piè di pagina 4">
            <a:extLst>
              <a:ext uri="{FF2B5EF4-FFF2-40B4-BE49-F238E27FC236}">
                <a16:creationId xmlns:a16="http://schemas.microsoft.com/office/drawing/2014/main" id="{0747446A-B5CD-4B3E-8B82-8060B15EDD77}"/>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96C1E7AB-7B22-4058-9D08-509491A36204}"/>
              </a:ext>
            </a:extLst>
          </p:cNvPr>
          <p:cNvSpPr>
            <a:spLocks noGrp="1"/>
          </p:cNvSpPr>
          <p:nvPr>
            <p:ph type="sldNum" sz="quarter" idx="12"/>
          </p:nvPr>
        </p:nvSpPr>
        <p:spPr/>
        <p:txBody>
          <a:bodyPr/>
          <a:lstStyle/>
          <a:p>
            <a:fld id="{08859BFB-150C-46E4-968F-146FD8C1F566}" type="slidenum">
              <a:rPr lang="it-IT" smtClean="0"/>
              <a:t>‹N›</a:t>
            </a:fld>
            <a:endParaRPr lang="it-IT"/>
          </a:p>
        </p:txBody>
      </p:sp>
    </p:spTree>
    <p:extLst>
      <p:ext uri="{BB962C8B-B14F-4D97-AF65-F5344CB8AC3E}">
        <p14:creationId xmlns:p14="http://schemas.microsoft.com/office/powerpoint/2010/main" val="25198165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2C544F1-CD72-4F98-B91E-F56D618BAE01}"/>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DE33D9B3-FF10-4365-8417-331ECCCDF99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ED8FE653-46F6-4FF7-93ED-71E55454F380}"/>
              </a:ext>
            </a:extLst>
          </p:cNvPr>
          <p:cNvSpPr>
            <a:spLocks noGrp="1"/>
          </p:cNvSpPr>
          <p:nvPr>
            <p:ph type="dt" sz="half" idx="10"/>
          </p:nvPr>
        </p:nvSpPr>
        <p:spPr/>
        <p:txBody>
          <a:bodyPr/>
          <a:lstStyle/>
          <a:p>
            <a:fld id="{D3796E96-2883-40A1-8831-4901E017DD14}" type="datetimeFigureOut">
              <a:rPr lang="it-IT" smtClean="0"/>
              <a:t>12/05/2020</a:t>
            </a:fld>
            <a:endParaRPr lang="it-IT"/>
          </a:p>
        </p:txBody>
      </p:sp>
      <p:sp>
        <p:nvSpPr>
          <p:cNvPr id="5" name="Segnaposto piè di pagina 4">
            <a:extLst>
              <a:ext uri="{FF2B5EF4-FFF2-40B4-BE49-F238E27FC236}">
                <a16:creationId xmlns:a16="http://schemas.microsoft.com/office/drawing/2014/main" id="{C3BA5AA8-960D-44B3-AB94-BC9BAB95B610}"/>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EB7566E1-D759-4157-B454-0D837ECEB23A}"/>
              </a:ext>
            </a:extLst>
          </p:cNvPr>
          <p:cNvSpPr>
            <a:spLocks noGrp="1"/>
          </p:cNvSpPr>
          <p:nvPr>
            <p:ph type="sldNum" sz="quarter" idx="12"/>
          </p:nvPr>
        </p:nvSpPr>
        <p:spPr/>
        <p:txBody>
          <a:bodyPr/>
          <a:lstStyle/>
          <a:p>
            <a:fld id="{08859BFB-150C-46E4-968F-146FD8C1F566}" type="slidenum">
              <a:rPr lang="it-IT" smtClean="0"/>
              <a:t>‹N›</a:t>
            </a:fld>
            <a:endParaRPr lang="it-IT"/>
          </a:p>
        </p:txBody>
      </p:sp>
    </p:spTree>
    <p:extLst>
      <p:ext uri="{BB962C8B-B14F-4D97-AF65-F5344CB8AC3E}">
        <p14:creationId xmlns:p14="http://schemas.microsoft.com/office/powerpoint/2010/main" val="42409886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13EE756-2DFE-4333-A37C-B0C99E0F2072}"/>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0463CC7D-2EAC-411B-BA87-6E81CE7ADA65}"/>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CBA14AAF-FF83-4E1C-9489-7B9EDF476850}"/>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01254839-3C71-4101-9B33-0E1189128E94}"/>
              </a:ext>
            </a:extLst>
          </p:cNvPr>
          <p:cNvSpPr>
            <a:spLocks noGrp="1"/>
          </p:cNvSpPr>
          <p:nvPr>
            <p:ph type="dt" sz="half" idx="10"/>
          </p:nvPr>
        </p:nvSpPr>
        <p:spPr/>
        <p:txBody>
          <a:bodyPr/>
          <a:lstStyle/>
          <a:p>
            <a:fld id="{D3796E96-2883-40A1-8831-4901E017DD14}" type="datetimeFigureOut">
              <a:rPr lang="it-IT" smtClean="0"/>
              <a:t>12/05/2020</a:t>
            </a:fld>
            <a:endParaRPr lang="it-IT"/>
          </a:p>
        </p:txBody>
      </p:sp>
      <p:sp>
        <p:nvSpPr>
          <p:cNvPr id="6" name="Segnaposto piè di pagina 5">
            <a:extLst>
              <a:ext uri="{FF2B5EF4-FFF2-40B4-BE49-F238E27FC236}">
                <a16:creationId xmlns:a16="http://schemas.microsoft.com/office/drawing/2014/main" id="{EC4F724B-0AD7-4D0B-A6B5-8D01B55E3CC5}"/>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ABD30CCA-3A7F-4A80-9AD3-D9924C2DDE6B}"/>
              </a:ext>
            </a:extLst>
          </p:cNvPr>
          <p:cNvSpPr>
            <a:spLocks noGrp="1"/>
          </p:cNvSpPr>
          <p:nvPr>
            <p:ph type="sldNum" sz="quarter" idx="12"/>
          </p:nvPr>
        </p:nvSpPr>
        <p:spPr/>
        <p:txBody>
          <a:bodyPr/>
          <a:lstStyle/>
          <a:p>
            <a:fld id="{08859BFB-150C-46E4-968F-146FD8C1F566}" type="slidenum">
              <a:rPr lang="it-IT" smtClean="0"/>
              <a:t>‹N›</a:t>
            </a:fld>
            <a:endParaRPr lang="it-IT"/>
          </a:p>
        </p:txBody>
      </p:sp>
    </p:spTree>
    <p:extLst>
      <p:ext uri="{BB962C8B-B14F-4D97-AF65-F5344CB8AC3E}">
        <p14:creationId xmlns:p14="http://schemas.microsoft.com/office/powerpoint/2010/main" val="9175159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03C864A-E782-4EF1-9828-FF8201C9B8DE}"/>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59CB791B-6565-4F5C-8966-A99CF36C351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9E6F8F23-AE90-4C45-BAE2-00FCD0029134}"/>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5A189696-6122-4589-8DB5-96A70FD1F3A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AE53F5F2-C98B-4829-9C44-6B5D940613BA}"/>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1321ADF9-73E1-4360-957C-67A3666EAAB1}"/>
              </a:ext>
            </a:extLst>
          </p:cNvPr>
          <p:cNvSpPr>
            <a:spLocks noGrp="1"/>
          </p:cNvSpPr>
          <p:nvPr>
            <p:ph type="dt" sz="half" idx="10"/>
          </p:nvPr>
        </p:nvSpPr>
        <p:spPr/>
        <p:txBody>
          <a:bodyPr/>
          <a:lstStyle/>
          <a:p>
            <a:fld id="{D3796E96-2883-40A1-8831-4901E017DD14}" type="datetimeFigureOut">
              <a:rPr lang="it-IT" smtClean="0"/>
              <a:t>12/05/2020</a:t>
            </a:fld>
            <a:endParaRPr lang="it-IT"/>
          </a:p>
        </p:txBody>
      </p:sp>
      <p:sp>
        <p:nvSpPr>
          <p:cNvPr id="8" name="Segnaposto piè di pagina 7">
            <a:extLst>
              <a:ext uri="{FF2B5EF4-FFF2-40B4-BE49-F238E27FC236}">
                <a16:creationId xmlns:a16="http://schemas.microsoft.com/office/drawing/2014/main" id="{DA798D74-3868-41F9-B4D4-7CE468A31957}"/>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A33D1CAA-A4E0-4A1D-88DE-356D57056578}"/>
              </a:ext>
            </a:extLst>
          </p:cNvPr>
          <p:cNvSpPr>
            <a:spLocks noGrp="1"/>
          </p:cNvSpPr>
          <p:nvPr>
            <p:ph type="sldNum" sz="quarter" idx="12"/>
          </p:nvPr>
        </p:nvSpPr>
        <p:spPr/>
        <p:txBody>
          <a:bodyPr/>
          <a:lstStyle/>
          <a:p>
            <a:fld id="{08859BFB-150C-46E4-968F-146FD8C1F566}" type="slidenum">
              <a:rPr lang="it-IT" smtClean="0"/>
              <a:t>‹N›</a:t>
            </a:fld>
            <a:endParaRPr lang="it-IT"/>
          </a:p>
        </p:txBody>
      </p:sp>
    </p:spTree>
    <p:extLst>
      <p:ext uri="{BB962C8B-B14F-4D97-AF65-F5344CB8AC3E}">
        <p14:creationId xmlns:p14="http://schemas.microsoft.com/office/powerpoint/2010/main" val="25520199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DD0D8FC-C930-4530-900A-8129C500B0AD}"/>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DE730362-4A83-4F4E-AAC1-841083AD2A69}"/>
              </a:ext>
            </a:extLst>
          </p:cNvPr>
          <p:cNvSpPr>
            <a:spLocks noGrp="1"/>
          </p:cNvSpPr>
          <p:nvPr>
            <p:ph type="dt" sz="half" idx="10"/>
          </p:nvPr>
        </p:nvSpPr>
        <p:spPr/>
        <p:txBody>
          <a:bodyPr/>
          <a:lstStyle/>
          <a:p>
            <a:fld id="{D3796E96-2883-40A1-8831-4901E017DD14}" type="datetimeFigureOut">
              <a:rPr lang="it-IT" smtClean="0"/>
              <a:t>12/05/2020</a:t>
            </a:fld>
            <a:endParaRPr lang="it-IT"/>
          </a:p>
        </p:txBody>
      </p:sp>
      <p:sp>
        <p:nvSpPr>
          <p:cNvPr id="4" name="Segnaposto piè di pagina 3">
            <a:extLst>
              <a:ext uri="{FF2B5EF4-FFF2-40B4-BE49-F238E27FC236}">
                <a16:creationId xmlns:a16="http://schemas.microsoft.com/office/drawing/2014/main" id="{450E0F52-F290-45CD-89A5-273BDD8B722D}"/>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FF998D68-2527-45B5-8F4F-3C3E5E9B9E79}"/>
              </a:ext>
            </a:extLst>
          </p:cNvPr>
          <p:cNvSpPr>
            <a:spLocks noGrp="1"/>
          </p:cNvSpPr>
          <p:nvPr>
            <p:ph type="sldNum" sz="quarter" idx="12"/>
          </p:nvPr>
        </p:nvSpPr>
        <p:spPr/>
        <p:txBody>
          <a:bodyPr/>
          <a:lstStyle/>
          <a:p>
            <a:fld id="{08859BFB-150C-46E4-968F-146FD8C1F566}" type="slidenum">
              <a:rPr lang="it-IT" smtClean="0"/>
              <a:t>‹N›</a:t>
            </a:fld>
            <a:endParaRPr lang="it-IT"/>
          </a:p>
        </p:txBody>
      </p:sp>
    </p:spTree>
    <p:extLst>
      <p:ext uri="{BB962C8B-B14F-4D97-AF65-F5344CB8AC3E}">
        <p14:creationId xmlns:p14="http://schemas.microsoft.com/office/powerpoint/2010/main" val="35320671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E7A75C6A-B886-481D-9C8D-D38A7355E4C7}"/>
              </a:ext>
            </a:extLst>
          </p:cNvPr>
          <p:cNvSpPr>
            <a:spLocks noGrp="1"/>
          </p:cNvSpPr>
          <p:nvPr>
            <p:ph type="dt" sz="half" idx="10"/>
          </p:nvPr>
        </p:nvSpPr>
        <p:spPr/>
        <p:txBody>
          <a:bodyPr/>
          <a:lstStyle/>
          <a:p>
            <a:fld id="{D3796E96-2883-40A1-8831-4901E017DD14}" type="datetimeFigureOut">
              <a:rPr lang="it-IT" smtClean="0"/>
              <a:t>12/05/2020</a:t>
            </a:fld>
            <a:endParaRPr lang="it-IT"/>
          </a:p>
        </p:txBody>
      </p:sp>
      <p:sp>
        <p:nvSpPr>
          <p:cNvPr id="3" name="Segnaposto piè di pagina 2">
            <a:extLst>
              <a:ext uri="{FF2B5EF4-FFF2-40B4-BE49-F238E27FC236}">
                <a16:creationId xmlns:a16="http://schemas.microsoft.com/office/drawing/2014/main" id="{308D1224-F156-42B0-A4E3-4D13D4101637}"/>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7E75280B-4E4F-48A6-B3E9-B17176784490}"/>
              </a:ext>
            </a:extLst>
          </p:cNvPr>
          <p:cNvSpPr>
            <a:spLocks noGrp="1"/>
          </p:cNvSpPr>
          <p:nvPr>
            <p:ph type="sldNum" sz="quarter" idx="12"/>
          </p:nvPr>
        </p:nvSpPr>
        <p:spPr/>
        <p:txBody>
          <a:bodyPr/>
          <a:lstStyle/>
          <a:p>
            <a:fld id="{08859BFB-150C-46E4-968F-146FD8C1F566}" type="slidenum">
              <a:rPr lang="it-IT" smtClean="0"/>
              <a:t>‹N›</a:t>
            </a:fld>
            <a:endParaRPr lang="it-IT"/>
          </a:p>
        </p:txBody>
      </p:sp>
    </p:spTree>
    <p:extLst>
      <p:ext uri="{BB962C8B-B14F-4D97-AF65-F5344CB8AC3E}">
        <p14:creationId xmlns:p14="http://schemas.microsoft.com/office/powerpoint/2010/main" val="27956928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BBE69D6-C9EC-48D8-9E72-E46E8F4D61EF}"/>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E92C3A2C-BF26-4B25-945C-C114380486A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A8B7A4E6-417C-4F21-8E26-2297481766B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936E46FF-B375-416B-BFA1-AD7A6F0B9CEA}"/>
              </a:ext>
            </a:extLst>
          </p:cNvPr>
          <p:cNvSpPr>
            <a:spLocks noGrp="1"/>
          </p:cNvSpPr>
          <p:nvPr>
            <p:ph type="dt" sz="half" idx="10"/>
          </p:nvPr>
        </p:nvSpPr>
        <p:spPr/>
        <p:txBody>
          <a:bodyPr/>
          <a:lstStyle/>
          <a:p>
            <a:fld id="{D3796E96-2883-40A1-8831-4901E017DD14}" type="datetimeFigureOut">
              <a:rPr lang="it-IT" smtClean="0"/>
              <a:t>12/05/2020</a:t>
            </a:fld>
            <a:endParaRPr lang="it-IT"/>
          </a:p>
        </p:txBody>
      </p:sp>
      <p:sp>
        <p:nvSpPr>
          <p:cNvPr id="6" name="Segnaposto piè di pagina 5">
            <a:extLst>
              <a:ext uri="{FF2B5EF4-FFF2-40B4-BE49-F238E27FC236}">
                <a16:creationId xmlns:a16="http://schemas.microsoft.com/office/drawing/2014/main" id="{10CB6D17-CE91-4E77-9DAE-82B1CC8D759C}"/>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A3819C7B-2A98-4AF8-BD6E-E6297F2AC586}"/>
              </a:ext>
            </a:extLst>
          </p:cNvPr>
          <p:cNvSpPr>
            <a:spLocks noGrp="1"/>
          </p:cNvSpPr>
          <p:nvPr>
            <p:ph type="sldNum" sz="quarter" idx="12"/>
          </p:nvPr>
        </p:nvSpPr>
        <p:spPr/>
        <p:txBody>
          <a:bodyPr/>
          <a:lstStyle/>
          <a:p>
            <a:fld id="{08859BFB-150C-46E4-968F-146FD8C1F566}" type="slidenum">
              <a:rPr lang="it-IT" smtClean="0"/>
              <a:t>‹N›</a:t>
            </a:fld>
            <a:endParaRPr lang="it-IT"/>
          </a:p>
        </p:txBody>
      </p:sp>
    </p:spTree>
    <p:extLst>
      <p:ext uri="{BB962C8B-B14F-4D97-AF65-F5344CB8AC3E}">
        <p14:creationId xmlns:p14="http://schemas.microsoft.com/office/powerpoint/2010/main" val="573400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CE09398-8CE5-4977-A47D-60E465B2685E}"/>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2B7768D2-4ECB-4F4A-8A12-A763CA590F1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15B66E58-BD57-48C2-989A-93F04CB3FD2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1A442B2C-62ED-48AD-9DB9-B10992385044}"/>
              </a:ext>
            </a:extLst>
          </p:cNvPr>
          <p:cNvSpPr>
            <a:spLocks noGrp="1"/>
          </p:cNvSpPr>
          <p:nvPr>
            <p:ph type="dt" sz="half" idx="10"/>
          </p:nvPr>
        </p:nvSpPr>
        <p:spPr/>
        <p:txBody>
          <a:bodyPr/>
          <a:lstStyle/>
          <a:p>
            <a:fld id="{D3796E96-2883-40A1-8831-4901E017DD14}" type="datetimeFigureOut">
              <a:rPr lang="it-IT" smtClean="0"/>
              <a:t>12/05/2020</a:t>
            </a:fld>
            <a:endParaRPr lang="it-IT"/>
          </a:p>
        </p:txBody>
      </p:sp>
      <p:sp>
        <p:nvSpPr>
          <p:cNvPr id="6" name="Segnaposto piè di pagina 5">
            <a:extLst>
              <a:ext uri="{FF2B5EF4-FFF2-40B4-BE49-F238E27FC236}">
                <a16:creationId xmlns:a16="http://schemas.microsoft.com/office/drawing/2014/main" id="{2A885F5A-F953-4996-A861-0E9AEC4BB8A4}"/>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585C73E3-FA40-43DA-81B1-DB616691F695}"/>
              </a:ext>
            </a:extLst>
          </p:cNvPr>
          <p:cNvSpPr>
            <a:spLocks noGrp="1"/>
          </p:cNvSpPr>
          <p:nvPr>
            <p:ph type="sldNum" sz="quarter" idx="12"/>
          </p:nvPr>
        </p:nvSpPr>
        <p:spPr/>
        <p:txBody>
          <a:bodyPr/>
          <a:lstStyle/>
          <a:p>
            <a:fld id="{08859BFB-150C-46E4-968F-146FD8C1F566}" type="slidenum">
              <a:rPr lang="it-IT" smtClean="0"/>
              <a:t>‹N›</a:t>
            </a:fld>
            <a:endParaRPr lang="it-IT"/>
          </a:p>
        </p:txBody>
      </p:sp>
    </p:spTree>
    <p:extLst>
      <p:ext uri="{BB962C8B-B14F-4D97-AF65-F5344CB8AC3E}">
        <p14:creationId xmlns:p14="http://schemas.microsoft.com/office/powerpoint/2010/main" val="33762033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2DC294C0-B616-45E2-A1A2-1E151D23EDD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9EDF64EE-1072-4EA8-9790-7E22BAD7F76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94BE3CE3-543D-49EE-A93D-D30C55B129C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796E96-2883-40A1-8831-4901E017DD14}" type="datetimeFigureOut">
              <a:rPr lang="it-IT" smtClean="0"/>
              <a:t>12/05/2020</a:t>
            </a:fld>
            <a:endParaRPr lang="it-IT"/>
          </a:p>
        </p:txBody>
      </p:sp>
      <p:sp>
        <p:nvSpPr>
          <p:cNvPr id="5" name="Segnaposto piè di pagina 4">
            <a:extLst>
              <a:ext uri="{FF2B5EF4-FFF2-40B4-BE49-F238E27FC236}">
                <a16:creationId xmlns:a16="http://schemas.microsoft.com/office/drawing/2014/main" id="{CBC2DB4C-D81D-4DAA-ACED-A02C58DA60E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16B3B47B-6B58-4B97-A28B-6F3A815503B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859BFB-150C-46E4-968F-146FD8C1F566}" type="slidenum">
              <a:rPr lang="it-IT" smtClean="0"/>
              <a:t>‹N›</a:t>
            </a:fld>
            <a:endParaRPr lang="it-IT"/>
          </a:p>
        </p:txBody>
      </p:sp>
    </p:spTree>
    <p:extLst>
      <p:ext uri="{BB962C8B-B14F-4D97-AF65-F5344CB8AC3E}">
        <p14:creationId xmlns:p14="http://schemas.microsoft.com/office/powerpoint/2010/main" val="29187316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egnaposto numero diapositiva 14"/>
          <p:cNvSpPr>
            <a:spLocks noGrp="1"/>
          </p:cNvSpPr>
          <p:nvPr>
            <p:ph type="sldNum" sz="quarter" idx="12"/>
          </p:nvPr>
        </p:nvSpPr>
        <p:spPr/>
        <p:txBody>
          <a:bodyPr/>
          <a:lstStyle/>
          <a:p>
            <a:fld id="{559452BF-2FED-2D47-B1C7-233827D67781}" type="slidenum">
              <a:rPr lang="it-IT" smtClean="0"/>
              <a:t>1</a:t>
            </a:fld>
            <a:endParaRPr lang="it-IT"/>
          </a:p>
        </p:txBody>
      </p:sp>
      <p:sp>
        <p:nvSpPr>
          <p:cNvPr id="5" name="Titolo 1">
            <a:extLst>
              <a:ext uri="{FF2B5EF4-FFF2-40B4-BE49-F238E27FC236}">
                <a16:creationId xmlns:a16="http://schemas.microsoft.com/office/drawing/2014/main" id="{6F54B8FC-06EB-4800-8A0B-ADE692349E24}"/>
              </a:ext>
            </a:extLst>
          </p:cNvPr>
          <p:cNvSpPr txBox="1">
            <a:spLocks/>
          </p:cNvSpPr>
          <p:nvPr/>
        </p:nvSpPr>
        <p:spPr>
          <a:xfrm>
            <a:off x="1524000" y="2235200"/>
            <a:ext cx="9144000" cy="238760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a:solidFill>
                  <a:srgbClr val="FF0000"/>
                </a:solidFill>
              </a:rPr>
              <a:t>Appunti sulla Cooperazione Internazionale allo Sviluppo e</a:t>
            </a:r>
            <a:r>
              <a:rPr lang="it-IT"/>
              <a:t>uropea e italiana</a:t>
            </a:r>
            <a:endParaRPr lang="it-IT" dirty="0"/>
          </a:p>
        </p:txBody>
      </p:sp>
      <p:sp>
        <p:nvSpPr>
          <p:cNvPr id="2" name="CasellaDiTesto 1">
            <a:extLst>
              <a:ext uri="{FF2B5EF4-FFF2-40B4-BE49-F238E27FC236}">
                <a16:creationId xmlns:a16="http://schemas.microsoft.com/office/drawing/2014/main" id="{67F737B0-C9C0-4E5B-8EE0-AD86F4CC2525}"/>
              </a:ext>
            </a:extLst>
          </p:cNvPr>
          <p:cNvSpPr txBox="1"/>
          <p:nvPr/>
        </p:nvSpPr>
        <p:spPr>
          <a:xfrm>
            <a:off x="8942364" y="5416061"/>
            <a:ext cx="2079672" cy="369332"/>
          </a:xfrm>
          <a:prstGeom prst="rect">
            <a:avLst/>
          </a:prstGeom>
          <a:noFill/>
        </p:spPr>
        <p:txBody>
          <a:bodyPr wrap="none" rtlCol="0">
            <a:spAutoFit/>
          </a:bodyPr>
          <a:lstStyle/>
          <a:p>
            <a:r>
              <a:rPr lang="it-IT" b="1" dirty="0"/>
              <a:t>Dario Conato, CeSPI</a:t>
            </a:r>
          </a:p>
        </p:txBody>
      </p:sp>
    </p:spTree>
    <p:extLst>
      <p:ext uri="{BB962C8B-B14F-4D97-AF65-F5344CB8AC3E}">
        <p14:creationId xmlns:p14="http://schemas.microsoft.com/office/powerpoint/2010/main" val="7374828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4581" y="2679191"/>
            <a:ext cx="5617564" cy="1607995"/>
          </a:xfrm>
        </p:spPr>
        <p:txBody>
          <a:bodyPr>
            <a:normAutofit fontScale="90000"/>
          </a:bodyPr>
          <a:lstStyle/>
          <a:p>
            <a:r>
              <a:rPr lang="it-IT" dirty="0">
                <a:solidFill>
                  <a:schemeClr val="accent1"/>
                </a:solidFill>
                <a:effectLst>
                  <a:outerShdw blurRad="38100" dist="38100" dir="2700000" algn="tl">
                    <a:srgbClr val="000000">
                      <a:alpha val="43137"/>
                    </a:srgbClr>
                  </a:outerShdw>
                </a:effectLst>
              </a:rPr>
              <a:t>Ridurre la diseguaglianza nelle nazioni e fra le nazioni</a:t>
            </a:r>
            <a:endParaRPr lang="en-US" dirty="0">
              <a:solidFill>
                <a:schemeClr val="accent1"/>
              </a:solidFill>
              <a:effectLst>
                <a:outerShdw blurRad="38100" dist="38100" dir="2700000" algn="tl">
                  <a:srgbClr val="000000">
                    <a:alpha val="43137"/>
                  </a:srgbClr>
                </a:outerShdw>
              </a:effectLst>
            </a:endParaRPr>
          </a:p>
        </p:txBody>
      </p:sp>
      <p:pic>
        <p:nvPicPr>
          <p:cNvPr id="4" name="Content Placeholder 3"/>
          <p:cNvPicPr>
            <a:picLocks noGrp="1" noChangeAspect="1"/>
          </p:cNvPicPr>
          <p:nvPr>
            <p:ph idx="1"/>
          </p:nvPr>
        </p:nvPicPr>
        <p:blipFill>
          <a:blip r:embed="rId2"/>
          <a:stretch>
            <a:fillRect/>
          </a:stretch>
        </p:blipFill>
        <p:spPr>
          <a:xfrm>
            <a:off x="6733440" y="1047530"/>
            <a:ext cx="4029422" cy="4022725"/>
          </a:xfrm>
          <a:prstGeom prst="rect">
            <a:avLst/>
          </a:prstGeom>
        </p:spPr>
      </p:pic>
    </p:spTree>
    <p:extLst>
      <p:ext uri="{BB962C8B-B14F-4D97-AF65-F5344CB8AC3E}">
        <p14:creationId xmlns:p14="http://schemas.microsoft.com/office/powerpoint/2010/main" val="16000137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17673EA7-107A-446C-8945-FB02409E6836}"/>
              </a:ext>
            </a:extLst>
          </p:cNvPr>
          <p:cNvPicPr>
            <a:picLocks noChangeAspect="1"/>
          </p:cNvPicPr>
          <p:nvPr/>
        </p:nvPicPr>
        <p:blipFill>
          <a:blip r:embed="rId2"/>
          <a:stretch>
            <a:fillRect/>
          </a:stretch>
        </p:blipFill>
        <p:spPr>
          <a:xfrm>
            <a:off x="-27214" y="0"/>
            <a:ext cx="12246428" cy="6858000"/>
          </a:xfrm>
          <a:prstGeom prst="rect">
            <a:avLst/>
          </a:prstGeom>
        </p:spPr>
      </p:pic>
    </p:spTree>
    <p:extLst>
      <p:ext uri="{BB962C8B-B14F-4D97-AF65-F5344CB8AC3E}">
        <p14:creationId xmlns:p14="http://schemas.microsoft.com/office/powerpoint/2010/main" val="41462626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ABC9F28-893B-4930-9836-1DF5EC430D96}"/>
              </a:ext>
            </a:extLst>
          </p:cNvPr>
          <p:cNvSpPr>
            <a:spLocks noGrp="1"/>
          </p:cNvSpPr>
          <p:nvPr>
            <p:ph type="title"/>
          </p:nvPr>
        </p:nvSpPr>
        <p:spPr>
          <a:solidFill>
            <a:srgbClr val="F389B4"/>
          </a:solidFill>
        </p:spPr>
        <p:txBody>
          <a:bodyPr/>
          <a:lstStyle/>
          <a:p>
            <a:r>
              <a:rPr lang="es-419" dirty="0"/>
              <a:t>10 - </a:t>
            </a:r>
            <a:r>
              <a:rPr lang="it-IT" dirty="0">
                <a:solidFill>
                  <a:schemeClr val="tx1"/>
                </a:solidFill>
              </a:rPr>
              <a:t>Ridurre la diseguaglianza nelle nazioni  e fra le nazioni</a:t>
            </a:r>
          </a:p>
        </p:txBody>
      </p:sp>
      <p:sp>
        <p:nvSpPr>
          <p:cNvPr id="3" name="Segnaposto contenuto 2">
            <a:extLst>
              <a:ext uri="{FF2B5EF4-FFF2-40B4-BE49-F238E27FC236}">
                <a16:creationId xmlns:a16="http://schemas.microsoft.com/office/drawing/2014/main" id="{FA434F3E-105C-4BDD-A0B4-DE176562EBD5}"/>
              </a:ext>
            </a:extLst>
          </p:cNvPr>
          <p:cNvSpPr>
            <a:spLocks noGrp="1"/>
          </p:cNvSpPr>
          <p:nvPr>
            <p:ph idx="1"/>
          </p:nvPr>
        </p:nvSpPr>
        <p:spPr>
          <a:solidFill>
            <a:srgbClr val="F389B4"/>
          </a:solidFill>
        </p:spPr>
        <p:txBody>
          <a:bodyPr>
            <a:normAutofit fontScale="92500" lnSpcReduction="10000"/>
          </a:bodyPr>
          <a:lstStyle/>
          <a:p>
            <a:r>
              <a:rPr lang="it-IT" dirty="0"/>
              <a:t>Prodotti che dai paesi più poveri arrivano sul mercato internazionale senza dazi: dal 20% (2010) al 64,4% (2016)</a:t>
            </a:r>
          </a:p>
          <a:p>
            <a:r>
              <a:rPr lang="it-IT" dirty="0"/>
              <a:t>Nei </a:t>
            </a:r>
            <a:r>
              <a:rPr lang="it-IT" dirty="0" err="1"/>
              <a:t>pvs</a:t>
            </a:r>
            <a:r>
              <a:rPr lang="it-IT" dirty="0"/>
              <a:t> i bambini del 20% più povero hanno una probabilità di morire prima dei 5 anni di età tre volte superiore a quelli del 20% più ricco</a:t>
            </a:r>
          </a:p>
          <a:p>
            <a:pPr marL="0" indent="0">
              <a:buNone/>
            </a:pPr>
            <a:r>
              <a:rPr lang="it-IT" dirty="0"/>
              <a:t>Le persone con disabilità hanno una probabilità cinque volte superiore alla media di dover far fronte a spese sanitarie insostenibili</a:t>
            </a:r>
          </a:p>
          <a:p>
            <a:pPr marL="0" indent="0">
              <a:buNone/>
            </a:pPr>
            <a:r>
              <a:rPr lang="it-IT" dirty="0"/>
              <a:t>Le donne che vivono in aree rurali hanno un rischio di morte per parto pari al triplo di quelle che vivono nelle città</a:t>
            </a:r>
          </a:p>
          <a:p>
            <a:r>
              <a:rPr lang="it-IT" dirty="0"/>
              <a:t>Quasi un terzo delle diseguaglianze di reddito si crea nella famiglia. Le donne hanno più probabilità degli uomini di dover vivere al di sotto della metà del reddito medio.</a:t>
            </a:r>
          </a:p>
          <a:p>
            <a:endParaRPr lang="it-IT" dirty="0"/>
          </a:p>
        </p:txBody>
      </p:sp>
    </p:spTree>
    <p:extLst>
      <p:ext uri="{BB962C8B-B14F-4D97-AF65-F5344CB8AC3E}">
        <p14:creationId xmlns:p14="http://schemas.microsoft.com/office/powerpoint/2010/main" val="3324829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970A3616-1A1D-4821-8909-BFCF4D7E13FC}"/>
              </a:ext>
            </a:extLst>
          </p:cNvPr>
          <p:cNvSpPr/>
          <p:nvPr/>
        </p:nvSpPr>
        <p:spPr>
          <a:xfrm>
            <a:off x="548640" y="1899137"/>
            <a:ext cx="10998591" cy="3970318"/>
          </a:xfrm>
          <a:prstGeom prst="rect">
            <a:avLst/>
          </a:prstGeom>
          <a:solidFill>
            <a:srgbClr val="92D050"/>
          </a:solidFill>
        </p:spPr>
        <p:txBody>
          <a:bodyPr wrap="square">
            <a:spAutoFit/>
          </a:bodyPr>
          <a:lstStyle/>
          <a:p>
            <a:r>
              <a:rPr lang="it-IT" sz="2800" dirty="0"/>
              <a:t> 1.1. La cooperazione internazionale per lo sviluppo sostenibile, i diritti umani e la pace, di seguito denominata «cooperazione allo sviluppo», è parte integrante e qualificante della politica estera dell’Italia. Essa si ispira ai princìpi della Carta delle Nazioni Unite ed alla Carta dei diritti fondamentali dell’Unione europea. La sua azione, conformemente al principio di cui all’articolo 11 della Costituzione, contribuisce alla promozione della pace e della giustizia e mira a promuovere </a:t>
            </a:r>
            <a:r>
              <a:rPr lang="it-IT" sz="2800" b="1" dirty="0"/>
              <a:t>relazioni solidali e paritarie </a:t>
            </a:r>
            <a:r>
              <a:rPr lang="it-IT" sz="2800" dirty="0"/>
              <a:t>tra i popoli fondate sui princìpi di interdipendenza e partenariato. </a:t>
            </a:r>
          </a:p>
        </p:txBody>
      </p:sp>
      <p:sp>
        <p:nvSpPr>
          <p:cNvPr id="3" name="CasellaDiTesto 2">
            <a:extLst>
              <a:ext uri="{FF2B5EF4-FFF2-40B4-BE49-F238E27FC236}">
                <a16:creationId xmlns:a16="http://schemas.microsoft.com/office/drawing/2014/main" id="{552704E1-F892-4CE6-A644-462D04B57ABD}"/>
              </a:ext>
            </a:extLst>
          </p:cNvPr>
          <p:cNvSpPr txBox="1"/>
          <p:nvPr/>
        </p:nvSpPr>
        <p:spPr>
          <a:xfrm>
            <a:off x="2192215" y="511491"/>
            <a:ext cx="9355016" cy="954107"/>
          </a:xfrm>
          <a:prstGeom prst="rect">
            <a:avLst/>
          </a:prstGeom>
          <a:solidFill>
            <a:srgbClr val="FFFF00"/>
          </a:solidFill>
        </p:spPr>
        <p:txBody>
          <a:bodyPr wrap="square" rtlCol="0">
            <a:spAutoFit/>
          </a:bodyPr>
          <a:lstStyle/>
          <a:p>
            <a:r>
              <a:rPr lang="es-419" sz="2800" b="1" dirty="0"/>
              <a:t>LEGGE 125 DELL’11 AGOSTO 2014 – DISCIPLINA GENERALE SULLA COOPERAZIONE INTERNAZIONALE ALLO SVILUPPO </a:t>
            </a:r>
            <a:endParaRPr lang="it-IT" sz="2800" b="1" dirty="0"/>
          </a:p>
        </p:txBody>
      </p:sp>
    </p:spTree>
    <p:extLst>
      <p:ext uri="{BB962C8B-B14F-4D97-AF65-F5344CB8AC3E}">
        <p14:creationId xmlns:p14="http://schemas.microsoft.com/office/powerpoint/2010/main" val="17896101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970A3616-1A1D-4821-8909-BFCF4D7E13FC}"/>
              </a:ext>
            </a:extLst>
          </p:cNvPr>
          <p:cNvSpPr/>
          <p:nvPr/>
        </p:nvSpPr>
        <p:spPr>
          <a:xfrm>
            <a:off x="467360" y="2785402"/>
            <a:ext cx="11009533" cy="2554545"/>
          </a:xfrm>
          <a:prstGeom prst="rect">
            <a:avLst/>
          </a:prstGeom>
          <a:solidFill>
            <a:srgbClr val="FFC000"/>
          </a:solidFill>
        </p:spPr>
        <p:txBody>
          <a:bodyPr wrap="square">
            <a:spAutoFit/>
          </a:bodyPr>
          <a:lstStyle/>
          <a:p>
            <a:r>
              <a:rPr lang="it-IT" sz="3200" dirty="0"/>
              <a:t>2.6. La politica di cooperazione italiana, promuovendo lo sviluppo locale, anche attraverso il ruolo delle </a:t>
            </a:r>
            <a:r>
              <a:rPr lang="it-IT" sz="3200" b="1" dirty="0"/>
              <a:t>comunità di immigrati </a:t>
            </a:r>
            <a:r>
              <a:rPr lang="it-IT" sz="3200" dirty="0"/>
              <a:t>e le loro relazioni con i Paesi di origine, contribuisce a </a:t>
            </a:r>
            <a:r>
              <a:rPr lang="it-IT" sz="3200" b="1" dirty="0"/>
              <a:t>politiche migratorie condivise con i Paesi partner</a:t>
            </a:r>
            <a:r>
              <a:rPr lang="it-IT" sz="3200" dirty="0"/>
              <a:t>, ispirate alla tutela dei diritti umani ed al rispetto delle norme europee e internazionali</a:t>
            </a:r>
          </a:p>
        </p:txBody>
      </p:sp>
      <p:sp>
        <p:nvSpPr>
          <p:cNvPr id="3" name="CasellaDiTesto 2">
            <a:extLst>
              <a:ext uri="{FF2B5EF4-FFF2-40B4-BE49-F238E27FC236}">
                <a16:creationId xmlns:a16="http://schemas.microsoft.com/office/drawing/2014/main" id="{552704E1-F892-4CE6-A644-462D04B57ABD}"/>
              </a:ext>
            </a:extLst>
          </p:cNvPr>
          <p:cNvSpPr txBox="1"/>
          <p:nvPr/>
        </p:nvSpPr>
        <p:spPr>
          <a:xfrm>
            <a:off x="2198857" y="562708"/>
            <a:ext cx="9278035" cy="954107"/>
          </a:xfrm>
          <a:prstGeom prst="rect">
            <a:avLst/>
          </a:prstGeom>
          <a:solidFill>
            <a:srgbClr val="FFFF00"/>
          </a:solidFill>
        </p:spPr>
        <p:txBody>
          <a:bodyPr wrap="square" rtlCol="0">
            <a:spAutoFit/>
          </a:bodyPr>
          <a:lstStyle/>
          <a:p>
            <a:r>
              <a:rPr lang="es-419" sz="2800" b="1" dirty="0"/>
              <a:t>LEGGE 125 DELL’11 AGOSTO 2014 – DISCIPLINA GENERALE SULLA COOPERAZIONE INTERNAZIONALE ALLO SVILUPPO </a:t>
            </a:r>
            <a:endParaRPr lang="it-IT" sz="2800" b="1" dirty="0"/>
          </a:p>
        </p:txBody>
      </p:sp>
    </p:spTree>
    <p:extLst>
      <p:ext uri="{BB962C8B-B14F-4D97-AF65-F5344CB8AC3E}">
        <p14:creationId xmlns:p14="http://schemas.microsoft.com/office/powerpoint/2010/main" val="41677367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970A3616-1A1D-4821-8909-BFCF4D7E13FC}"/>
              </a:ext>
            </a:extLst>
          </p:cNvPr>
          <p:cNvSpPr/>
          <p:nvPr/>
        </p:nvSpPr>
        <p:spPr>
          <a:xfrm>
            <a:off x="650239" y="1555074"/>
            <a:ext cx="10623453" cy="4555093"/>
          </a:xfrm>
          <a:prstGeom prst="rect">
            <a:avLst/>
          </a:prstGeom>
          <a:solidFill>
            <a:srgbClr val="FFC000"/>
          </a:solidFill>
        </p:spPr>
        <p:txBody>
          <a:bodyPr wrap="square">
            <a:spAutoFit/>
          </a:bodyPr>
          <a:lstStyle/>
          <a:p>
            <a:pPr algn="just"/>
            <a:r>
              <a:rPr lang="it-IT" sz="2900" dirty="0"/>
              <a:t>26. 1. L’Italia promuove la partecipazione alla cooperazione allo sviluppo di: a) organizzazioni non governative (ONG); b) organizzazioni non lucrative di utilità sociale (ONLUS); c) organizzazioni di commercio equo e solidale, della finanza etica e del microcredito; d) </a:t>
            </a:r>
            <a:r>
              <a:rPr lang="it-IT" sz="2900" b="1" dirty="0"/>
              <a:t>associazioni delle comunità di immigrati che mantengano con le comunità dei Paesi di origine rapporti di cooperazione</a:t>
            </a:r>
            <a:r>
              <a:rPr lang="it-IT" sz="2900" dirty="0"/>
              <a:t>; e) imprese cooperative e sociali, le organizzazioni dei lavoratori e degli imprenditori, le fondazioni, le organizzazioni di volontariato ; f) le organizzazioni con status consultivo presso il Consiglio economico e sociale delle Nazioni Unite (ECOSOC).</a:t>
            </a:r>
          </a:p>
        </p:txBody>
      </p:sp>
      <p:sp>
        <p:nvSpPr>
          <p:cNvPr id="3" name="CasellaDiTesto 2">
            <a:extLst>
              <a:ext uri="{FF2B5EF4-FFF2-40B4-BE49-F238E27FC236}">
                <a16:creationId xmlns:a16="http://schemas.microsoft.com/office/drawing/2014/main" id="{552704E1-F892-4CE6-A644-462D04B57ABD}"/>
              </a:ext>
            </a:extLst>
          </p:cNvPr>
          <p:cNvSpPr txBox="1"/>
          <p:nvPr/>
        </p:nvSpPr>
        <p:spPr>
          <a:xfrm>
            <a:off x="2153920" y="368216"/>
            <a:ext cx="9119772" cy="707886"/>
          </a:xfrm>
          <a:prstGeom prst="rect">
            <a:avLst/>
          </a:prstGeom>
          <a:solidFill>
            <a:srgbClr val="FFFF00"/>
          </a:solidFill>
        </p:spPr>
        <p:txBody>
          <a:bodyPr wrap="square" rtlCol="0">
            <a:spAutoFit/>
          </a:bodyPr>
          <a:lstStyle/>
          <a:p>
            <a:r>
              <a:rPr lang="es-419" sz="2000" b="1" dirty="0"/>
              <a:t>LEGGE 125 DELL’11 AGOSTO 2014 – DISCIPLINA GENERALE SULLA COOPERAZIONE INTERNAZIONALE ALLO SVILUPPO </a:t>
            </a:r>
            <a:endParaRPr lang="it-IT" sz="2000" b="1" dirty="0"/>
          </a:p>
        </p:txBody>
      </p:sp>
    </p:spTree>
    <p:extLst>
      <p:ext uri="{BB962C8B-B14F-4D97-AF65-F5344CB8AC3E}">
        <p14:creationId xmlns:p14="http://schemas.microsoft.com/office/powerpoint/2010/main" val="37793038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970A3616-1A1D-4821-8909-BFCF4D7E13FC}"/>
              </a:ext>
            </a:extLst>
          </p:cNvPr>
          <p:cNvSpPr/>
          <p:nvPr/>
        </p:nvSpPr>
        <p:spPr>
          <a:xfrm>
            <a:off x="650239" y="2490281"/>
            <a:ext cx="10623453" cy="1877437"/>
          </a:xfrm>
          <a:prstGeom prst="rect">
            <a:avLst/>
          </a:prstGeom>
          <a:solidFill>
            <a:srgbClr val="FFC000"/>
          </a:solidFill>
        </p:spPr>
        <p:txBody>
          <a:bodyPr wrap="square">
            <a:spAutoFit/>
          </a:bodyPr>
          <a:lstStyle/>
          <a:p>
            <a:pPr algn="just"/>
            <a:r>
              <a:rPr lang="es-419" sz="2900" dirty="0"/>
              <a:t>I</a:t>
            </a:r>
            <a:r>
              <a:rPr lang="it-IT" sz="2900" dirty="0"/>
              <a:t> cittadini di origine straniera presenti in Italia possono rendere più efficaci gli interventi nelle loro terre di origine se coinvolti in azioni di cooperazione allo sviluppo.</a:t>
            </a:r>
          </a:p>
          <a:p>
            <a:pPr algn="just"/>
            <a:endParaRPr lang="it-IT" sz="2900" dirty="0"/>
          </a:p>
        </p:txBody>
      </p:sp>
      <p:sp>
        <p:nvSpPr>
          <p:cNvPr id="3" name="CasellaDiTesto 2">
            <a:extLst>
              <a:ext uri="{FF2B5EF4-FFF2-40B4-BE49-F238E27FC236}">
                <a16:creationId xmlns:a16="http://schemas.microsoft.com/office/drawing/2014/main" id="{552704E1-F892-4CE6-A644-462D04B57ABD}"/>
              </a:ext>
            </a:extLst>
          </p:cNvPr>
          <p:cNvSpPr txBox="1"/>
          <p:nvPr/>
        </p:nvSpPr>
        <p:spPr>
          <a:xfrm>
            <a:off x="2153920" y="368216"/>
            <a:ext cx="9119772" cy="707886"/>
          </a:xfrm>
          <a:prstGeom prst="rect">
            <a:avLst/>
          </a:prstGeom>
          <a:solidFill>
            <a:srgbClr val="FFFF00"/>
          </a:solidFill>
        </p:spPr>
        <p:txBody>
          <a:bodyPr wrap="square" rtlCol="0">
            <a:spAutoFit/>
          </a:bodyPr>
          <a:lstStyle/>
          <a:p>
            <a:r>
              <a:rPr lang="es-419" sz="4000" b="1" dirty="0"/>
              <a:t>CO-SVILUPPO</a:t>
            </a:r>
            <a:endParaRPr lang="it-IT" sz="4000" b="1" dirty="0"/>
          </a:p>
        </p:txBody>
      </p:sp>
    </p:spTree>
    <p:extLst>
      <p:ext uri="{BB962C8B-B14F-4D97-AF65-F5344CB8AC3E}">
        <p14:creationId xmlns:p14="http://schemas.microsoft.com/office/powerpoint/2010/main" val="1794136277"/>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820</TotalTime>
  <Words>493</Words>
  <Application>Microsoft Office PowerPoint</Application>
  <PresentationFormat>Widescreen</PresentationFormat>
  <Paragraphs>18</Paragraphs>
  <Slides>8</Slides>
  <Notes>0</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8</vt:i4>
      </vt:variant>
    </vt:vector>
  </HeadingPairs>
  <TitlesOfParts>
    <vt:vector size="12" baseType="lpstr">
      <vt:lpstr>Arial</vt:lpstr>
      <vt:lpstr>Calibri</vt:lpstr>
      <vt:lpstr>Calibri Light</vt:lpstr>
      <vt:lpstr>Tema di Office</vt:lpstr>
      <vt:lpstr>Presentazione standard di PowerPoint</vt:lpstr>
      <vt:lpstr>Ridurre la diseguaglianza nelle nazioni e fra le nazioni</vt:lpstr>
      <vt:lpstr>Presentazione standard di PowerPoint</vt:lpstr>
      <vt:lpstr>10 - Ridurre la diseguaglianza nelle nazioni  e fra le nazioni</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Cooperazione Internazionale allo Sviluppo dell’Unione Europea</dc:title>
  <dc:creator>Dario Conato</dc:creator>
  <cp:lastModifiedBy>elio zappone</cp:lastModifiedBy>
  <cp:revision>30</cp:revision>
  <dcterms:created xsi:type="dcterms:W3CDTF">2020-01-04T16:42:05Z</dcterms:created>
  <dcterms:modified xsi:type="dcterms:W3CDTF">2020-05-12T13:31:49Z</dcterms:modified>
</cp:coreProperties>
</file>